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0"/>
  </p:notesMasterIdLst>
  <p:handoutMasterIdLst>
    <p:handoutMasterId r:id="rId41"/>
  </p:handoutMasterIdLst>
  <p:sldIdLst>
    <p:sldId id="410" r:id="rId5"/>
    <p:sldId id="383" r:id="rId6"/>
    <p:sldId id="430" r:id="rId7"/>
    <p:sldId id="427" r:id="rId8"/>
    <p:sldId id="429" r:id="rId9"/>
    <p:sldId id="431" r:id="rId10"/>
    <p:sldId id="432" r:id="rId11"/>
    <p:sldId id="463" r:id="rId12"/>
    <p:sldId id="433" r:id="rId13"/>
    <p:sldId id="434" r:id="rId14"/>
    <p:sldId id="457" r:id="rId15"/>
    <p:sldId id="435" r:id="rId16"/>
    <p:sldId id="437" r:id="rId17"/>
    <p:sldId id="439" r:id="rId18"/>
    <p:sldId id="442" r:id="rId19"/>
    <p:sldId id="444" r:id="rId20"/>
    <p:sldId id="443" r:id="rId21"/>
    <p:sldId id="440" r:id="rId22"/>
    <p:sldId id="441" r:id="rId23"/>
    <p:sldId id="445" r:id="rId24"/>
    <p:sldId id="458" r:id="rId25"/>
    <p:sldId id="446" r:id="rId26"/>
    <p:sldId id="447" r:id="rId27"/>
    <p:sldId id="460" r:id="rId28"/>
    <p:sldId id="461" r:id="rId29"/>
    <p:sldId id="462" r:id="rId30"/>
    <p:sldId id="454" r:id="rId31"/>
    <p:sldId id="453" r:id="rId32"/>
    <p:sldId id="455" r:id="rId33"/>
    <p:sldId id="449" r:id="rId34"/>
    <p:sldId id="450" r:id="rId35"/>
    <p:sldId id="451" r:id="rId36"/>
    <p:sldId id="452" r:id="rId37"/>
    <p:sldId id="456" r:id="rId38"/>
    <p:sldId id="459" r:id="rId39"/>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Stile con tema 2 - Color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27" autoAdjust="0"/>
  </p:normalViewPr>
  <p:slideViewPr>
    <p:cSldViewPr snapToGrid="0">
      <p:cViewPr varScale="1">
        <p:scale>
          <a:sx n="112" d="100"/>
          <a:sy n="112" d="100"/>
        </p:scale>
        <p:origin x="55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43FFF67-0A66-4BA5-8D01-D7436A93C5DC}" type="datetime1">
              <a:rPr lang="it-IT" smtClean="0"/>
              <a:t>18/11/2025</a:t>
            </a:fld>
            <a:endParaRPr lang="it-IT" dirty="0"/>
          </a:p>
        </p:txBody>
      </p:sp>
      <p:sp>
        <p:nvSpPr>
          <p:cNvPr id="6" name="Segnaposto numero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2C230DF-5933-439D-898F-38E9AC9BA688}" type="slidenum">
              <a:rPr lang="it-IT" smtClean="0"/>
              <a:t>‹N›</a:t>
            </a:fld>
            <a:endParaRPr lang="it-IT" dirty="0"/>
          </a:p>
        </p:txBody>
      </p:sp>
      <p:sp>
        <p:nvSpPr>
          <p:cNvPr id="7" name="Segnaposto piè di pa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8" name="Segnaposto intestazione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3T10:01:57.999"/>
    </inkml:context>
    <inkml:brush xml:id="br0">
      <inkml:brushProperty name="width" value="0.05" units="cm"/>
      <inkml:brushProperty name="height" value="0.05" units="cm"/>
      <inkml:brushProperty name="color" value="#AE198D"/>
      <inkml:brushProperty name="inkEffects" value="galaxy"/>
      <inkml:brushProperty name="anchorX" value="-7544.6665"/>
      <inkml:brushProperty name="anchorY" value="-7111.979"/>
      <inkml:brushProperty name="scaleFactor" value="0.5"/>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CCC7B77D-D2C2-452D-80DB-AB1E949B0C69}" type="datetime1">
              <a:rPr lang="it-IT" smtClean="0"/>
              <a:pPr/>
              <a:t>18/11/2025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A89C7E07-3C67-C64C-8DA0-0404F6303970}" type="slidenum">
              <a:rPr lang="it-IT" smtClean="0"/>
              <a:t>‹N›</a:t>
            </a:fld>
            <a:endParaRPr lang="it-IT"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1</a:t>
            </a:fld>
            <a:endParaRPr lang="it-IT"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01409-92D1-E9C3-C4A8-ADE6738E079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901A45F-F215-3089-699F-A0699B5FFB49}"/>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E41228E8-DB52-BE79-7895-C22C9A45283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C6B7815-12D1-5751-89E9-16BB6988D96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10</a:t>
            </a:fld>
            <a:endParaRPr lang="it-IT" dirty="0"/>
          </a:p>
        </p:txBody>
      </p:sp>
    </p:spTree>
    <p:extLst>
      <p:ext uri="{BB962C8B-B14F-4D97-AF65-F5344CB8AC3E}">
        <p14:creationId xmlns:p14="http://schemas.microsoft.com/office/powerpoint/2010/main" val="50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2687E-7D3C-0FA2-BA1E-94F9BB9118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79444B4-DDB5-F30A-28E4-78A253791C2C}"/>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44683416-1652-A6E6-21E0-0AB4965AFFE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06B20FD-F180-884A-A611-EE9D52D1975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11</a:t>
            </a:fld>
            <a:endParaRPr lang="it-IT" dirty="0"/>
          </a:p>
        </p:txBody>
      </p:sp>
    </p:spTree>
    <p:extLst>
      <p:ext uri="{BB962C8B-B14F-4D97-AF65-F5344CB8AC3E}">
        <p14:creationId xmlns:p14="http://schemas.microsoft.com/office/powerpoint/2010/main" val="2492747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86EB-91A0-C978-C2D5-C93A9A46FE6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54877FC-72F7-CF68-A5CB-C6A245D8CFE4}"/>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F0675F24-880B-E899-3A8B-74B2DF8B8AE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F316924-E3D8-423A-BAE6-FADE204970AC}"/>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12</a:t>
            </a:fld>
            <a:endParaRPr lang="it-IT" dirty="0"/>
          </a:p>
        </p:txBody>
      </p:sp>
    </p:spTree>
    <p:extLst>
      <p:ext uri="{BB962C8B-B14F-4D97-AF65-F5344CB8AC3E}">
        <p14:creationId xmlns:p14="http://schemas.microsoft.com/office/powerpoint/2010/main" val="3765873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7288-699E-A5BF-BF0A-612FA96FED3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7D02330-3328-20FB-89D3-31DDC424645C}"/>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F63C721B-057B-16C2-765C-A4EF9405E46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41EBF69-6F97-84A4-7C6B-62DCE3AA64E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13</a:t>
            </a:fld>
            <a:endParaRPr lang="it-IT" dirty="0"/>
          </a:p>
        </p:txBody>
      </p:sp>
    </p:spTree>
    <p:extLst>
      <p:ext uri="{BB962C8B-B14F-4D97-AF65-F5344CB8AC3E}">
        <p14:creationId xmlns:p14="http://schemas.microsoft.com/office/powerpoint/2010/main" val="3011945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46EB0-056F-D313-7E61-0FE311995E3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F27039C-6A7E-FA80-56A7-29E4DE3A18FA}"/>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B2C42B67-8EB6-C180-7604-FA69B507960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8428048-1290-9565-DA94-414FC429A2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14</a:t>
            </a:fld>
            <a:endParaRPr lang="it-IT" dirty="0"/>
          </a:p>
        </p:txBody>
      </p:sp>
    </p:spTree>
    <p:extLst>
      <p:ext uri="{BB962C8B-B14F-4D97-AF65-F5344CB8AC3E}">
        <p14:creationId xmlns:p14="http://schemas.microsoft.com/office/powerpoint/2010/main" val="238777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6AF1C-1827-0359-A88B-7EA1CB73CA5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2945B3-C009-7103-3E16-223D45689F6A}"/>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1602BA1D-A980-E5B0-89C6-107D3767F072}"/>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09240B7-0063-820A-6D8B-8D922BB4B4A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15</a:t>
            </a:fld>
            <a:endParaRPr lang="it-IT" dirty="0"/>
          </a:p>
        </p:txBody>
      </p:sp>
    </p:spTree>
    <p:extLst>
      <p:ext uri="{BB962C8B-B14F-4D97-AF65-F5344CB8AC3E}">
        <p14:creationId xmlns:p14="http://schemas.microsoft.com/office/powerpoint/2010/main" val="798157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BCDE4-F333-0287-33EF-B06E2DABE1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4014608-E5A5-A1E5-B21F-33CDB6D431D6}"/>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70FEEB50-76BD-A60D-22B4-551C64139A3D}"/>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022181C-E457-CB07-511D-ED52A1B4E6F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16</a:t>
            </a:fld>
            <a:endParaRPr lang="it-IT" dirty="0"/>
          </a:p>
        </p:txBody>
      </p:sp>
    </p:spTree>
    <p:extLst>
      <p:ext uri="{BB962C8B-B14F-4D97-AF65-F5344CB8AC3E}">
        <p14:creationId xmlns:p14="http://schemas.microsoft.com/office/powerpoint/2010/main" val="1169447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F0013-EE93-7ECB-B628-8A8A1CE34EE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12296F3-5D54-1904-3243-00B5D8F4C987}"/>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8208625E-3DD8-93D9-FD17-C038B6AF4ED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B69D52C-B71B-6F3A-1C06-89129A12D033}"/>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17</a:t>
            </a:fld>
            <a:endParaRPr lang="it-IT" dirty="0"/>
          </a:p>
        </p:txBody>
      </p:sp>
    </p:spTree>
    <p:extLst>
      <p:ext uri="{BB962C8B-B14F-4D97-AF65-F5344CB8AC3E}">
        <p14:creationId xmlns:p14="http://schemas.microsoft.com/office/powerpoint/2010/main" val="990775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7738C-6702-C077-221A-D2A01555608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8D310A8-7AB7-6223-701B-6AAF4E14C56F}"/>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25862A3B-124C-87B8-B303-440357379B57}"/>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2B41491-7DAB-8CDF-2F3F-0D6C2B1ABCA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18</a:t>
            </a:fld>
            <a:endParaRPr lang="it-IT" dirty="0"/>
          </a:p>
        </p:txBody>
      </p:sp>
    </p:spTree>
    <p:extLst>
      <p:ext uri="{BB962C8B-B14F-4D97-AF65-F5344CB8AC3E}">
        <p14:creationId xmlns:p14="http://schemas.microsoft.com/office/powerpoint/2010/main" val="2952375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DE261-8BD2-8272-F75A-1047F7A8591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7E9D3F6-ECA4-EF1D-CE47-36D88F4196B3}"/>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2E3DD9F1-07F4-FBE6-9EF3-FF91DB4671E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7F14415-3570-8B47-962A-586879A39E8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19</a:t>
            </a:fld>
            <a:endParaRPr lang="it-IT" dirty="0"/>
          </a:p>
        </p:txBody>
      </p:sp>
    </p:spTree>
    <p:extLst>
      <p:ext uri="{BB962C8B-B14F-4D97-AF65-F5344CB8AC3E}">
        <p14:creationId xmlns:p14="http://schemas.microsoft.com/office/powerpoint/2010/main" val="3755995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a:t>
            </a:fld>
            <a:endParaRPr lang="it-IT"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B5E2A-5405-93F8-F452-A2394C76892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0453642-3A8E-1F6E-9E86-64A6531A08C0}"/>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E89EE621-C02A-E308-F4F1-8CE2EF003D0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A6B22D-E589-8446-9D41-02468387194D}"/>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20</a:t>
            </a:fld>
            <a:endParaRPr lang="it-IT" dirty="0"/>
          </a:p>
        </p:txBody>
      </p:sp>
    </p:spTree>
    <p:extLst>
      <p:ext uri="{BB962C8B-B14F-4D97-AF65-F5344CB8AC3E}">
        <p14:creationId xmlns:p14="http://schemas.microsoft.com/office/powerpoint/2010/main" val="3867227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06731-A3F3-CCC2-37AB-BC9795D4E5F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32AC674-A286-9E24-D568-D4CC9E1AB78E}"/>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46B3A8BE-A677-61A3-235C-681941CF7457}"/>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D4C58FF-8FB4-D695-C624-160ECA0AF88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21</a:t>
            </a:fld>
            <a:endParaRPr lang="it-IT" dirty="0"/>
          </a:p>
        </p:txBody>
      </p:sp>
    </p:spTree>
    <p:extLst>
      <p:ext uri="{BB962C8B-B14F-4D97-AF65-F5344CB8AC3E}">
        <p14:creationId xmlns:p14="http://schemas.microsoft.com/office/powerpoint/2010/main" val="1075974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DB437-BD73-57EB-166D-31CD569D7BB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96D1973-7AA4-22BC-DB46-5390D13B4EDB}"/>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7F69176A-1558-879F-E4BB-332CDD5F643F}"/>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2544F0F-7719-14FE-9C83-37838C1750E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22</a:t>
            </a:fld>
            <a:endParaRPr lang="it-IT" dirty="0"/>
          </a:p>
        </p:txBody>
      </p:sp>
    </p:spTree>
    <p:extLst>
      <p:ext uri="{BB962C8B-B14F-4D97-AF65-F5344CB8AC3E}">
        <p14:creationId xmlns:p14="http://schemas.microsoft.com/office/powerpoint/2010/main" val="3546575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1EFD8-793F-D688-6099-AA3B5CE048E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154722C-B35A-9921-9FF1-98AB3D2C31F6}"/>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1960A1E6-AECE-7230-9149-82B24FC3C02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FC6540-78AE-0021-A38A-6590C3A3062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23</a:t>
            </a:fld>
            <a:endParaRPr lang="it-IT" dirty="0"/>
          </a:p>
        </p:txBody>
      </p:sp>
    </p:spTree>
    <p:extLst>
      <p:ext uri="{BB962C8B-B14F-4D97-AF65-F5344CB8AC3E}">
        <p14:creationId xmlns:p14="http://schemas.microsoft.com/office/powerpoint/2010/main" val="1574191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40D66-2DA6-584B-9728-54D45FC1556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3FA4ED5-AE51-F11E-8351-B911CD88A36D}"/>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ACF3F59A-B6D6-3E4E-0268-275CD751386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CEF1401-C171-78EA-2388-226F85AEB3CC}"/>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24</a:t>
            </a:fld>
            <a:endParaRPr lang="it-IT" dirty="0"/>
          </a:p>
        </p:txBody>
      </p:sp>
    </p:spTree>
    <p:extLst>
      <p:ext uri="{BB962C8B-B14F-4D97-AF65-F5344CB8AC3E}">
        <p14:creationId xmlns:p14="http://schemas.microsoft.com/office/powerpoint/2010/main" val="263993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C55FE-57E3-6958-61A2-7C8E4560537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725B871-B2D5-E330-1871-1A854FEC0BE4}"/>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864678DB-E863-87A6-6BFA-1E8F8F078187}"/>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483A12A-E513-DE96-3BD2-F3652B41499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25</a:t>
            </a:fld>
            <a:endParaRPr lang="it-IT" dirty="0"/>
          </a:p>
        </p:txBody>
      </p:sp>
    </p:spTree>
    <p:extLst>
      <p:ext uri="{BB962C8B-B14F-4D97-AF65-F5344CB8AC3E}">
        <p14:creationId xmlns:p14="http://schemas.microsoft.com/office/powerpoint/2010/main" val="401926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06207-E374-8B7D-DDC0-BE645A7187F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B2BF171-FE8F-63AE-5C4A-04C437F38FF3}"/>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3510062F-62F6-11DE-3F55-394DA7AAEB3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EEC88DD-8873-E9AA-96AF-E679DCE90C29}"/>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26</a:t>
            </a:fld>
            <a:endParaRPr lang="it-IT" dirty="0"/>
          </a:p>
        </p:txBody>
      </p:sp>
    </p:spTree>
    <p:extLst>
      <p:ext uri="{BB962C8B-B14F-4D97-AF65-F5344CB8AC3E}">
        <p14:creationId xmlns:p14="http://schemas.microsoft.com/office/powerpoint/2010/main" val="1681181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13F53-37A2-F574-DE8C-0C5699CEBA2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6328E9-C372-1979-2644-F1B635FE75AD}"/>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4A7107B6-3418-B2A3-9FED-CD6EF999F7DF}"/>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1BDAF8C-DAEE-C986-FAE3-F6E71D8A8BC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27</a:t>
            </a:fld>
            <a:endParaRPr lang="it-IT" dirty="0"/>
          </a:p>
        </p:txBody>
      </p:sp>
    </p:spTree>
    <p:extLst>
      <p:ext uri="{BB962C8B-B14F-4D97-AF65-F5344CB8AC3E}">
        <p14:creationId xmlns:p14="http://schemas.microsoft.com/office/powerpoint/2010/main" val="3122750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E184-BA50-0BC7-7CF2-B78F2989FD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37CBDF9-B953-D8B8-2836-B03AF009A0C6}"/>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C26B30D3-4E51-E9D9-6CE2-891B909500A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EA8AFB5-2F1C-313F-E212-52BAA84367DD}"/>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28</a:t>
            </a:fld>
            <a:endParaRPr lang="it-IT" dirty="0"/>
          </a:p>
        </p:txBody>
      </p:sp>
    </p:spTree>
    <p:extLst>
      <p:ext uri="{BB962C8B-B14F-4D97-AF65-F5344CB8AC3E}">
        <p14:creationId xmlns:p14="http://schemas.microsoft.com/office/powerpoint/2010/main" val="1275217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0B456-0392-B747-ECFC-CC6E16B9B8B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9D97F4A-878D-2176-153B-184FD184AC4C}"/>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6F23DC6C-D3C4-1A16-6BC2-ABD76DD0F3A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1A93AD8-F098-1B3C-40AA-BBBE1EF19738}"/>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29</a:t>
            </a:fld>
            <a:endParaRPr lang="it-IT" dirty="0"/>
          </a:p>
        </p:txBody>
      </p:sp>
    </p:spTree>
    <p:extLst>
      <p:ext uri="{BB962C8B-B14F-4D97-AF65-F5344CB8AC3E}">
        <p14:creationId xmlns:p14="http://schemas.microsoft.com/office/powerpoint/2010/main" val="1544655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3C173-AF02-D196-C0A3-73E4BB77F9B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95D6B45-CD07-E266-0DF4-D2F683F8CD01}"/>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C3691599-D0F6-F52F-FB45-D0AEDD226A1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90137EA-EC3C-0FE6-BD7E-7159C3EF01E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a:t>
            </a:fld>
            <a:endParaRPr lang="it-IT" dirty="0"/>
          </a:p>
        </p:txBody>
      </p:sp>
    </p:spTree>
    <p:extLst>
      <p:ext uri="{BB962C8B-B14F-4D97-AF65-F5344CB8AC3E}">
        <p14:creationId xmlns:p14="http://schemas.microsoft.com/office/powerpoint/2010/main" val="3858142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27A6A-0345-985E-CC48-524FD3C6D08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1B189B-7778-B511-5014-842D0F225C00}"/>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67138B04-A239-6F87-7A9A-ED5186AE6AB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DD2EF1C-3EBB-1C64-49FF-8F91CFC7CF2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30</a:t>
            </a:fld>
            <a:endParaRPr lang="it-IT" dirty="0"/>
          </a:p>
        </p:txBody>
      </p:sp>
    </p:spTree>
    <p:extLst>
      <p:ext uri="{BB962C8B-B14F-4D97-AF65-F5344CB8AC3E}">
        <p14:creationId xmlns:p14="http://schemas.microsoft.com/office/powerpoint/2010/main" val="841869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14016-B390-9275-444B-62F88B16EE3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B4AB378-B723-956C-8187-7E07FC4C4FED}"/>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034E96D7-8E99-1DAD-4759-CB3C85AC6A0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D67DF45-6D3B-9271-414A-64E20CC5C72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31</a:t>
            </a:fld>
            <a:endParaRPr lang="it-IT" dirty="0"/>
          </a:p>
        </p:txBody>
      </p:sp>
    </p:spTree>
    <p:extLst>
      <p:ext uri="{BB962C8B-B14F-4D97-AF65-F5344CB8AC3E}">
        <p14:creationId xmlns:p14="http://schemas.microsoft.com/office/powerpoint/2010/main" val="1681414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A94A0-4D62-0651-2E7C-9BFC3085B56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B48DEF3-A3FF-F8D2-FCD1-DD53D9B0D1ED}"/>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0E416CC2-FD30-9018-231D-1C32E342E08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F7CB9D1-B72F-9994-FC18-361D0C19B7B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32</a:t>
            </a:fld>
            <a:endParaRPr lang="it-IT" dirty="0"/>
          </a:p>
        </p:txBody>
      </p:sp>
    </p:spTree>
    <p:extLst>
      <p:ext uri="{BB962C8B-B14F-4D97-AF65-F5344CB8AC3E}">
        <p14:creationId xmlns:p14="http://schemas.microsoft.com/office/powerpoint/2010/main" val="546217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F00FE-00BD-3A90-43F6-834780DEAF3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39374AD-22E8-85A2-8C4E-4FB3F4E29716}"/>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DCA7187E-EEBE-D05B-8CD9-636234B96DE2}"/>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C221FD2-1BA6-4449-E1CE-9CA478C6517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33</a:t>
            </a:fld>
            <a:endParaRPr lang="it-IT" dirty="0"/>
          </a:p>
        </p:txBody>
      </p:sp>
    </p:spTree>
    <p:extLst>
      <p:ext uri="{BB962C8B-B14F-4D97-AF65-F5344CB8AC3E}">
        <p14:creationId xmlns:p14="http://schemas.microsoft.com/office/powerpoint/2010/main" val="849967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AB473-A2DB-3F1F-4791-A60D811F548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4264169-B8AD-C179-607A-C9A0C50C6550}"/>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FEDDF1CA-FF3E-C4D3-5A3C-0C025E11706F}"/>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C469DC6-7726-97D2-3F73-CA47D2F8460C}"/>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34</a:t>
            </a:fld>
            <a:endParaRPr lang="it-IT" dirty="0"/>
          </a:p>
        </p:txBody>
      </p:sp>
    </p:spTree>
    <p:extLst>
      <p:ext uri="{BB962C8B-B14F-4D97-AF65-F5344CB8AC3E}">
        <p14:creationId xmlns:p14="http://schemas.microsoft.com/office/powerpoint/2010/main" val="1496493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AB61A-9B5F-81E7-DA04-8E37D78F3DF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C523C59-41E3-06E5-C3F8-370EAF27B629}"/>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4D576981-F8F5-9F6C-A143-501D30D2A112}"/>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E3B8B3D-BF3C-4E9B-DA3C-E65A4071DF9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35</a:t>
            </a:fld>
            <a:endParaRPr lang="it-IT" dirty="0"/>
          </a:p>
        </p:txBody>
      </p:sp>
    </p:spTree>
    <p:extLst>
      <p:ext uri="{BB962C8B-B14F-4D97-AF65-F5344CB8AC3E}">
        <p14:creationId xmlns:p14="http://schemas.microsoft.com/office/powerpoint/2010/main" val="719606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FA59-0933-0935-FFA9-1F2C46F64DC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68574EC-29D1-63D3-8A88-6E516CEC7FD5}"/>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0DD5F7DF-AED6-4C58-3471-427E5493700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77108C6F-F9D4-91A0-EA27-94D12EED76BD}"/>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4</a:t>
            </a:fld>
            <a:endParaRPr lang="it-IT" dirty="0"/>
          </a:p>
        </p:txBody>
      </p:sp>
    </p:spTree>
    <p:extLst>
      <p:ext uri="{BB962C8B-B14F-4D97-AF65-F5344CB8AC3E}">
        <p14:creationId xmlns:p14="http://schemas.microsoft.com/office/powerpoint/2010/main" val="256571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05504-4788-951D-0C4B-CC5F8B4B16D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D3F68C-E353-8FDB-E72F-B9E982E66B2C}"/>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D1F587E1-6CFA-977C-A096-C0FC65FFC3B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A77EE10-C727-BCE7-3294-15ACC1590B6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5</a:t>
            </a:fld>
            <a:endParaRPr lang="it-IT" dirty="0"/>
          </a:p>
        </p:txBody>
      </p:sp>
    </p:spTree>
    <p:extLst>
      <p:ext uri="{BB962C8B-B14F-4D97-AF65-F5344CB8AC3E}">
        <p14:creationId xmlns:p14="http://schemas.microsoft.com/office/powerpoint/2010/main" val="3311997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4B845-FC06-2DC9-2E4A-94A84C2059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13A63C5-A71B-6755-8A80-672C8AA05C23}"/>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70CD7EF0-916A-7F40-EF12-5A6BB8BC0E6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C9425B9-4E84-C0BF-B9E3-AECC558F9C5D}"/>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6</a:t>
            </a:fld>
            <a:endParaRPr lang="it-IT" dirty="0"/>
          </a:p>
        </p:txBody>
      </p:sp>
    </p:spTree>
    <p:extLst>
      <p:ext uri="{BB962C8B-B14F-4D97-AF65-F5344CB8AC3E}">
        <p14:creationId xmlns:p14="http://schemas.microsoft.com/office/powerpoint/2010/main" val="88603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7F1CF-622A-C795-7962-81FC5A808B2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A40AD44-143E-48F8-471A-A177A3137627}"/>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85F91C18-6D6B-AE54-7CDE-79BDF5EA28BF}"/>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7CF7E21-BD84-4A4C-9EAE-B81696FDEB0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7</a:t>
            </a:fld>
            <a:endParaRPr lang="it-IT" dirty="0"/>
          </a:p>
        </p:txBody>
      </p:sp>
    </p:spTree>
    <p:extLst>
      <p:ext uri="{BB962C8B-B14F-4D97-AF65-F5344CB8AC3E}">
        <p14:creationId xmlns:p14="http://schemas.microsoft.com/office/powerpoint/2010/main" val="3626618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C69B8-F5DE-F04A-2337-87DE90D919F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49CE911-02B9-6EF9-D6DE-354C8DED7C2A}"/>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671B121E-C175-CEC5-C77E-CED19640C61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F9CAFC3-90EB-F54F-B220-4ED176A9E014}"/>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8</a:t>
            </a:fld>
            <a:endParaRPr lang="it-IT" dirty="0"/>
          </a:p>
        </p:txBody>
      </p:sp>
    </p:spTree>
    <p:extLst>
      <p:ext uri="{BB962C8B-B14F-4D97-AF65-F5344CB8AC3E}">
        <p14:creationId xmlns:p14="http://schemas.microsoft.com/office/powerpoint/2010/main" val="1180663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190C6-C94F-5555-B697-2BAED940E69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407234C-C561-EF54-2722-3CA93033DCD9}"/>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DC23ADB6-AB03-08F1-597A-007122D056D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212FE45-54A5-6EEE-D6E8-E647A88FD0C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9</a:t>
            </a:fld>
            <a:endParaRPr lang="it-IT" dirty="0"/>
          </a:p>
        </p:txBody>
      </p:sp>
    </p:spTree>
    <p:extLst>
      <p:ext uri="{BB962C8B-B14F-4D97-AF65-F5344CB8AC3E}">
        <p14:creationId xmlns:p14="http://schemas.microsoft.com/office/powerpoint/2010/main" val="851379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1">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Pr>
        <a:solidFill>
          <a:schemeClr val="tx1"/>
        </a:solidFill>
        <a:effectLst/>
      </p:bgPr>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it-IT" sz="2000"/>
            </a:lvl1pPr>
            <a:lvl2pPr marL="457200" indent="0">
              <a:spcBef>
                <a:spcPts val="1800"/>
              </a:spcBef>
              <a:buNone/>
              <a:defRPr lang="it-IT" sz="2000"/>
            </a:lvl2pPr>
            <a:lvl3pPr marL="914400" indent="0">
              <a:spcBef>
                <a:spcPts val="1800"/>
              </a:spcBef>
              <a:buNone/>
              <a:defRPr lang="it-IT" sz="2000"/>
            </a:lvl3pPr>
            <a:lvl4pPr marL="1371600" indent="0">
              <a:spcBef>
                <a:spcPts val="1800"/>
              </a:spcBef>
              <a:buNone/>
              <a:defRPr lang="it-IT" sz="2000"/>
            </a:lvl4pPr>
            <a:lvl5pPr marL="1828800" indent="0">
              <a:spcBef>
                <a:spcPts val="1800"/>
              </a:spcBef>
              <a:buNone/>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due contenuti">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it-IT" sz="2000"/>
            </a:lvl1pPr>
            <a:lvl2pPr>
              <a:spcBef>
                <a:spcPts val="18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a 2">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it-IT"/>
            </a:lvl1pPr>
          </a:lstStyle>
          <a:p>
            <a:pPr rtl="0"/>
            <a:r>
              <a:rPr lang="it-IT"/>
              <a:t>Fare clic sull'icona per inserire una tabella</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3">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4" name="Connettore dirit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it-IT" sz="4400" b="1" i="0" spc="50" baseline="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it-IT" sz="2400" b="1" i="0" kern="1200" dirty="0">
                <a:solidFill>
                  <a:schemeClr val="tx2">
                    <a:lumMod val="75000"/>
                  </a:schemeClr>
                </a:solidFill>
                <a:latin typeface="+mn-lt"/>
                <a:ea typeface="+mn-ea"/>
                <a:cs typeface="+mn-cs"/>
              </a:defRPr>
            </a:lvl1pPr>
            <a:lvl2pPr indent="-283464">
              <a:spcBef>
                <a:spcPts val="6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3" name="Segnaposto numero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42" name="Segnaposto dat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p:bg>
      <p:bgPr>
        <a:solidFill>
          <a:schemeClr val="accent3"/>
        </a:solid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it-IT" sz="2000">
                <a:solidFill>
                  <a:schemeClr val="tx1"/>
                </a:solidFill>
              </a:defRPr>
            </a:lvl1pPr>
          </a:lstStyle>
          <a:p>
            <a:pPr rtl="0"/>
            <a:r>
              <a:rPr lang="it-IT"/>
              <a:t>Fare clic sull'icona per inserire un'immagine</a:t>
            </a:r>
          </a:p>
        </p:txBody>
      </p:sp>
      <p:sp>
        <p:nvSpPr>
          <p:cNvPr id="18" name="Tito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it-IT" sz="6000" b="1" i="0" baseline="0">
                <a:solidFill>
                  <a:schemeClr val="tx1"/>
                </a:solidFill>
                <a:latin typeface="+mj-lt"/>
              </a:defRPr>
            </a:lvl1pPr>
          </a:lstStyle>
          <a:p>
            <a:pPr rtl="0"/>
            <a:r>
              <a:rPr lang="it-IT"/>
              <a:t>Fare clic per inserire il titolo </a:t>
            </a:r>
          </a:p>
        </p:txBody>
      </p:sp>
      <p:sp>
        <p:nvSpPr>
          <p:cNvPr id="7" name="Rettango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2">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sp>
        <p:nvSpPr>
          <p:cNvPr id="6" name="Segnaposto immagine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it-IT" sz="2000"/>
            </a:lvl1pPr>
          </a:lstStyle>
          <a:p>
            <a:pPr rtl="0"/>
            <a:r>
              <a:rPr lang="it-IT"/>
              <a:t>Fare clic sull'icona per inserire un'immagine</a:t>
            </a:r>
          </a:p>
        </p:txBody>
      </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7" name="Connettore dirit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epilogo 2">
    <p:bg>
      <p:bgPr>
        <a:solidFill>
          <a:schemeClr val="tx1"/>
        </a:solidFill>
        <a:effectLst/>
      </p:bgPr>
    </p:bg>
    <p:spTree>
      <p:nvGrpSpPr>
        <p:cNvPr id="1" name=""/>
        <p:cNvGrpSpPr/>
        <p:nvPr/>
      </p:nvGrpSpPr>
      <p:grpSpPr>
        <a:xfrm>
          <a:off x="0" y="0"/>
          <a:ext cx="0" cy="0"/>
          <a:chOff x="0" y="0"/>
          <a:chExt cx="0" cy="0"/>
        </a:xfrm>
      </p:grpSpPr>
      <p:cxnSp>
        <p:nvCxnSpPr>
          <p:cNvPr id="9" name="Connettore dirit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igura a mano libera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it-IT" sz="4400" b="1" i="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numero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5" name="Segnaposto dat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due contenuti 2">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9436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contenut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8" name="Figura a mano libera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9" name="Figura a mano libera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it-IT" sz="2000"/>
            </a:lvl1pPr>
            <a:lvl2pPr marL="914400" indent="-457200">
              <a:spcBef>
                <a:spcPts val="1800"/>
              </a:spcBef>
              <a:buFont typeface="+mj-lt"/>
              <a:buAutoNum type="alphaLcPeriod"/>
              <a:defRPr lang="it-IT" sz="2000"/>
            </a:lvl2pPr>
            <a:lvl3pPr marL="1371600" indent="-457200">
              <a:spcBef>
                <a:spcPts val="1800"/>
              </a:spcBef>
              <a:buFont typeface="+mj-lt"/>
              <a:buAutoNum type="arabicParenR"/>
              <a:defRPr lang="it-IT" sz="2000"/>
            </a:lvl3pPr>
            <a:lvl4pPr marL="1371600" indent="0">
              <a:spcBef>
                <a:spcPts val="1800"/>
              </a:spcBef>
              <a:buFont typeface="+mj-lt"/>
              <a:buNone/>
              <a:defRPr lang="it-IT" sz="2000"/>
            </a:lvl4pPr>
            <a:lvl5pPr marL="2286000" indent="-457200">
              <a:spcBef>
                <a:spcPts val="1800"/>
              </a:spcBef>
              <a:buFont typeface="+mj-lt"/>
              <a:buAutoNum type="arabicPeriod"/>
              <a:defRPr lang="it-IT" sz="2000"/>
            </a:lvl5pPr>
          </a:lstStyle>
          <a:p>
            <a:pPr lvl="0" rtl="0"/>
            <a:r>
              <a:rPr lang="it-IT"/>
              <a:t>Fai clic per aggiungere contenuto</a:t>
            </a:r>
          </a:p>
          <a:p>
            <a:pPr lvl="1" rtl="0"/>
            <a:r>
              <a:rPr lang="it-IT"/>
              <a:t>Secondo livello</a:t>
            </a:r>
          </a:p>
          <a:p>
            <a:pPr lvl="2" rtl="0"/>
            <a:r>
              <a:rPr lang="it-IT"/>
              <a:t>Terzo livello</a:t>
            </a:r>
          </a:p>
          <a:p>
            <a:pPr lvl="3" rtl="0"/>
            <a:endParaRPr lang="it-IT" dirty="0"/>
          </a:p>
        </p:txBody>
      </p:sp>
      <p:sp>
        <p:nvSpPr>
          <p:cNvPr id="2" name="Segnaposto contenut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itolo e immagine">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3" name="Segnaposto contenut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Segnaposto immagine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it-IT" sz="2000">
                <a:solidFill>
                  <a:schemeClr val="bg1"/>
                </a:solidFill>
              </a:defRPr>
            </a:lvl1pPr>
          </a:lstStyle>
          <a:p>
            <a:pPr rtl="0"/>
            <a:r>
              <a:rPr lang="it-IT"/>
              <a:t>Fare clic sull'icona per inserire un'immagine</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it-IT" sz="1100" b="0" i="0">
                <a:solidFill>
                  <a:schemeClr val="bg1"/>
                </a:solidFill>
                <a:latin typeface="+mn-lt"/>
              </a:defRPr>
            </a:lvl1pPr>
          </a:lstStyle>
          <a:p>
            <a:pPr rtl="0"/>
            <a:endParaRPr lang="it-IT" dirty="0">
              <a:latin typeface="+mn-lt"/>
            </a:endParaRPr>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it-IT" sz="1100" b="1" i="0">
                <a:solidFill>
                  <a:schemeClr val="bg1"/>
                </a:solidFill>
                <a:latin typeface="+mn-lt"/>
              </a:defRPr>
            </a:lvl1p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it-IT"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it-IT"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it-IT"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outh_Atlantic_Anomaly"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fi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hyperlink" Target="https://en.wikipedia.org/wiki/Akaike_information_criterion"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Galactic_coordinate_system"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1D9D6-2977-ABCD-FDF8-51AFA5064E54}"/>
              </a:ext>
            </a:extLst>
          </p:cNvPr>
          <p:cNvSpPr>
            <a:spLocks noGrp="1"/>
          </p:cNvSpPr>
          <p:nvPr>
            <p:ph type="ctrTitle"/>
          </p:nvPr>
        </p:nvSpPr>
        <p:spPr>
          <a:xfrm>
            <a:off x="6309904" y="411479"/>
            <a:ext cx="5486400" cy="3291840"/>
          </a:xfrm>
        </p:spPr>
        <p:txBody>
          <a:bodyPr rtlCol="0"/>
          <a:lstStyle>
            <a:defPPr>
              <a:defRPr lang="it-IT"/>
            </a:defPPr>
          </a:lstStyle>
          <a:p>
            <a:r>
              <a:rPr lang="it-IT" sz="4800" dirty="0"/>
              <a:t>An </a:t>
            </a:r>
            <a:r>
              <a:rPr lang="it-IT" sz="4800" dirty="0" err="1"/>
              <a:t>interpretable</a:t>
            </a:r>
            <a:r>
              <a:rPr lang="it-IT" sz="4800" dirty="0"/>
              <a:t> Neuro-</a:t>
            </a:r>
            <a:r>
              <a:rPr lang="it-IT" sz="4800" dirty="0" err="1"/>
              <a:t>probabilistic</a:t>
            </a:r>
            <a:r>
              <a:rPr lang="it-IT" sz="4800" dirty="0"/>
              <a:t> </a:t>
            </a:r>
            <a:r>
              <a:rPr lang="it-IT" sz="4800" dirty="0" err="1"/>
              <a:t>Regressor</a:t>
            </a:r>
            <a:endParaRPr lang="it-IT" sz="4800"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Input penna 4">
                <a:extLst>
                  <a:ext uri="{FF2B5EF4-FFF2-40B4-BE49-F238E27FC236}">
                    <a16:creationId xmlns:a16="http://schemas.microsoft.com/office/drawing/2014/main" id="{8D55F1DC-A465-4B79-DDAF-BC275D0E32D6}"/>
                  </a:ext>
                </a:extLst>
              </p14:cNvPr>
              <p14:cNvContentPartPr/>
              <p14:nvPr/>
            </p14:nvContentPartPr>
            <p14:xfrm>
              <a:off x="12754840" y="1736222"/>
              <a:ext cx="360" cy="360"/>
            </p14:xfrm>
          </p:contentPart>
        </mc:Choice>
        <mc:Fallback xmlns="">
          <p:pic>
            <p:nvPicPr>
              <p:cNvPr id="5" name="Input penna 4">
                <a:extLst>
                  <a:ext uri="{FF2B5EF4-FFF2-40B4-BE49-F238E27FC236}">
                    <a16:creationId xmlns:a16="http://schemas.microsoft.com/office/drawing/2014/main" id="{8D55F1DC-A465-4B79-DDAF-BC275D0E32D6}"/>
                  </a:ext>
                </a:extLst>
              </p:cNvPr>
              <p:cNvPicPr/>
              <p:nvPr/>
            </p:nvPicPr>
            <p:blipFill>
              <a:blip r:embed="rId4"/>
              <a:stretch>
                <a:fillRect/>
              </a:stretch>
            </p:blipFill>
            <p:spPr>
              <a:xfrm>
                <a:off x="12746200" y="1727582"/>
                <a:ext cx="18000" cy="18000"/>
              </a:xfrm>
              <a:prstGeom prst="rect">
                <a:avLst/>
              </a:prstGeom>
            </p:spPr>
          </p:pic>
        </mc:Fallback>
      </mc:AlternateContent>
      <p:pic>
        <p:nvPicPr>
          <p:cNvPr id="17" name="Immagine 16" descr="Immagine che contiene testo, schermata, Carattere, Elementi grafici&#10;&#10;Il contenuto generato dall'IA potrebbe non essere corretto.">
            <a:extLst>
              <a:ext uri="{FF2B5EF4-FFF2-40B4-BE49-F238E27FC236}">
                <a16:creationId xmlns:a16="http://schemas.microsoft.com/office/drawing/2014/main" id="{4F6BE126-2113-7DA6-C319-0658E78A0DE0}"/>
              </a:ext>
            </a:extLst>
          </p:cNvPr>
          <p:cNvPicPr>
            <a:picLocks noChangeAspect="1"/>
          </p:cNvPicPr>
          <p:nvPr/>
        </p:nvPicPr>
        <p:blipFill>
          <a:blip r:embed="rId5">
            <a:extLst>
              <a:ext uri="{28A0092B-C50C-407E-A947-70E740481C1C}">
                <a14:useLocalDpi xmlns:a14="http://schemas.microsoft.com/office/drawing/2010/main" val="0"/>
              </a:ext>
            </a:extLst>
          </a:blip>
          <a:srcRect l="16083" t="18234" r="13815" b="19251"/>
          <a:stretch>
            <a:fillRect/>
          </a:stretch>
        </p:blipFill>
        <p:spPr>
          <a:xfrm rot="2645685">
            <a:off x="677669" y="1057236"/>
            <a:ext cx="3169626" cy="1477108"/>
          </a:xfrm>
          <a:prstGeom prst="rect">
            <a:avLst/>
          </a:prstGeom>
        </p:spPr>
      </p:pic>
      <p:pic>
        <p:nvPicPr>
          <p:cNvPr id="19" name="Immagine 18" descr="Immagine che contiene cerchio, emblema, simbolo, Carattere&#10;&#10;Il contenuto generato dall'IA potrebbe non essere corretto.">
            <a:extLst>
              <a:ext uri="{FF2B5EF4-FFF2-40B4-BE49-F238E27FC236}">
                <a16:creationId xmlns:a16="http://schemas.microsoft.com/office/drawing/2014/main" id="{0C4DBE1E-DB1B-D163-7022-37F49BC4E0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64192" y="162580"/>
            <a:ext cx="1231751" cy="1231751"/>
          </a:xfrm>
          <a:prstGeom prst="rect">
            <a:avLst/>
          </a:prstGeom>
        </p:spPr>
      </p:pic>
      <p:pic>
        <p:nvPicPr>
          <p:cNvPr id="4" name="Immagine 3" descr="Immagine che contiene Elementi grafici, Policromia, Carattere, design&#10;&#10;Il contenuto generato dall'IA potrebbe non essere corretto.">
            <a:extLst>
              <a:ext uri="{FF2B5EF4-FFF2-40B4-BE49-F238E27FC236}">
                <a16:creationId xmlns:a16="http://schemas.microsoft.com/office/drawing/2014/main" id="{270AD208-338D-63FB-6544-66E8062A1B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7611" y="4248449"/>
            <a:ext cx="1276683" cy="1276683"/>
          </a:xfrm>
          <a:prstGeom prst="rect">
            <a:avLst/>
          </a:prstGeom>
        </p:spPr>
      </p:pic>
      <p:sp>
        <p:nvSpPr>
          <p:cNvPr id="7" name="CasellaDiTesto 6">
            <a:extLst>
              <a:ext uri="{FF2B5EF4-FFF2-40B4-BE49-F238E27FC236}">
                <a16:creationId xmlns:a16="http://schemas.microsoft.com/office/drawing/2014/main" id="{976521B2-203B-85A5-216A-8BFD92F90CC8}"/>
              </a:ext>
            </a:extLst>
          </p:cNvPr>
          <p:cNvSpPr txBox="1"/>
          <p:nvPr/>
        </p:nvSpPr>
        <p:spPr>
          <a:xfrm>
            <a:off x="8709891" y="4594402"/>
            <a:ext cx="6400800" cy="584775"/>
          </a:xfrm>
          <a:prstGeom prst="rect">
            <a:avLst/>
          </a:prstGeom>
          <a:noFill/>
        </p:spPr>
        <p:txBody>
          <a:bodyPr wrap="square">
            <a:spAutoFit/>
          </a:bodyPr>
          <a:lstStyle/>
          <a:p>
            <a:r>
              <a:rPr lang="it-IT" sz="3200" dirty="0" err="1">
                <a:solidFill>
                  <a:schemeClr val="bg1"/>
                </a:solidFill>
                <a:latin typeface="+mj-lt"/>
              </a:rPr>
              <a:t>ft</a:t>
            </a:r>
            <a:r>
              <a:rPr lang="it-IT" sz="3200" dirty="0">
                <a:solidFill>
                  <a:schemeClr val="bg1"/>
                </a:solidFill>
                <a:latin typeface="+mj-lt"/>
              </a:rPr>
              <a:t>. SHAP</a:t>
            </a:r>
          </a:p>
        </p:txBody>
      </p:sp>
      <p:sp>
        <p:nvSpPr>
          <p:cNvPr id="9" name="CasellaDiTesto 8">
            <a:extLst>
              <a:ext uri="{FF2B5EF4-FFF2-40B4-BE49-F238E27FC236}">
                <a16:creationId xmlns:a16="http://schemas.microsoft.com/office/drawing/2014/main" id="{A465A85D-5F2A-4165-51B1-D54E2046ADDA}"/>
              </a:ext>
            </a:extLst>
          </p:cNvPr>
          <p:cNvSpPr txBox="1"/>
          <p:nvPr/>
        </p:nvSpPr>
        <p:spPr>
          <a:xfrm rot="2679076">
            <a:off x="3664239" y="7694466"/>
            <a:ext cx="7555582" cy="369332"/>
          </a:xfrm>
          <a:prstGeom prst="rect">
            <a:avLst/>
          </a:prstGeom>
          <a:noFill/>
        </p:spPr>
        <p:txBody>
          <a:bodyPr wrap="square">
            <a:spAutoFit/>
          </a:bodyPr>
          <a:lstStyle/>
          <a:p>
            <a:r>
              <a:rPr lang="it-IT" dirty="0">
                <a:solidFill>
                  <a:schemeClr val="bg1"/>
                </a:solidFill>
              </a:rPr>
              <a:t>Tommaso Perniola</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8D15A-91C7-175B-A9D2-F3E62E23CF91}"/>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027F155A-959E-2ABC-FC2F-EF4B013E54E5}"/>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2. </a:t>
            </a:r>
            <a:r>
              <a:rPr lang="it-IT" dirty="0" err="1"/>
              <a:t>Inspecting</a:t>
            </a:r>
            <a:r>
              <a:rPr lang="it-IT" dirty="0"/>
              <a:t> the satellite data</a:t>
            </a:r>
          </a:p>
        </p:txBody>
      </p:sp>
      <p:sp>
        <p:nvSpPr>
          <p:cNvPr id="3" name="Titolo 2">
            <a:extLst>
              <a:ext uri="{FF2B5EF4-FFF2-40B4-BE49-F238E27FC236}">
                <a16:creationId xmlns:a16="http://schemas.microsoft.com/office/drawing/2014/main" id="{7FFDD5B0-E88D-0767-BC5E-BA877D15515F}"/>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Two </a:t>
            </a:r>
            <a:r>
              <a:rPr lang="it-IT" sz="2800" dirty="0" err="1"/>
              <a:t>clarifications</a:t>
            </a:r>
            <a:endParaRPr lang="it-IT" sz="2800" dirty="0"/>
          </a:p>
        </p:txBody>
      </p:sp>
      <p:sp>
        <p:nvSpPr>
          <p:cNvPr id="10" name="CasellaDiTesto 9">
            <a:extLst>
              <a:ext uri="{FF2B5EF4-FFF2-40B4-BE49-F238E27FC236}">
                <a16:creationId xmlns:a16="http://schemas.microsoft.com/office/drawing/2014/main" id="{0DDACB0D-F03C-CBC6-5634-502108D99364}"/>
              </a:ext>
            </a:extLst>
          </p:cNvPr>
          <p:cNvSpPr txBox="1"/>
          <p:nvPr/>
        </p:nvSpPr>
        <p:spPr>
          <a:xfrm>
            <a:off x="527540" y="3042138"/>
            <a:ext cx="6989884" cy="3139321"/>
          </a:xfrm>
          <a:prstGeom prst="rect">
            <a:avLst/>
          </a:prstGeom>
          <a:noFill/>
        </p:spPr>
        <p:txBody>
          <a:bodyPr wrap="square">
            <a:spAutoFit/>
          </a:bodyPr>
          <a:lstStyle/>
          <a:p>
            <a:pPr marL="342900" indent="-342900">
              <a:buFont typeface="+mj-lt"/>
              <a:buAutoNum type="arabicPeriod"/>
            </a:pPr>
            <a:r>
              <a:rPr lang="en-US" dirty="0">
                <a:solidFill>
                  <a:schemeClr val="bg1"/>
                </a:solidFill>
              </a:rPr>
              <a:t>We will only consider data from the </a:t>
            </a:r>
            <a:r>
              <a:rPr lang="en-US" b="1" dirty="0">
                <a:solidFill>
                  <a:schemeClr val="bg1"/>
                </a:solidFill>
              </a:rPr>
              <a:t>second half </a:t>
            </a:r>
            <a:r>
              <a:rPr lang="en-US" dirty="0">
                <a:solidFill>
                  <a:schemeClr val="bg1"/>
                </a:solidFill>
              </a:rPr>
              <a:t>of the day, starting from the 13th hour. This is because during the first 12 hours the satellite is still activating, and its emission has not yet reached full intensity. </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As we can clearly see from the previous plot, the count rates array is plenty of zeros. But why is that? This is due to the </a:t>
            </a:r>
            <a:r>
              <a:rPr lang="en-US" b="1" dirty="0">
                <a:solidFill>
                  <a:schemeClr val="bg1"/>
                </a:solidFill>
              </a:rPr>
              <a:t>South Atlantic Anomaly </a:t>
            </a:r>
            <a:r>
              <a:rPr lang="en-US" dirty="0">
                <a:solidFill>
                  <a:schemeClr val="bg1"/>
                </a:solidFill>
              </a:rPr>
              <a:t>(</a:t>
            </a:r>
            <a:r>
              <a:rPr lang="en-US" dirty="0">
                <a:solidFill>
                  <a:schemeClr val="bg1"/>
                </a:solidFill>
                <a:hlinkClick r:id="rId3"/>
              </a:rPr>
              <a:t>SAA</a:t>
            </a:r>
            <a:r>
              <a:rPr lang="en-US" dirty="0">
                <a:solidFill>
                  <a:schemeClr val="bg1"/>
                </a:solidFill>
              </a:rPr>
              <a:t>) where the satellite is </a:t>
            </a:r>
            <a:r>
              <a:rPr lang="en-US" b="1" dirty="0">
                <a:solidFill>
                  <a:schemeClr val="bg1"/>
                </a:solidFill>
              </a:rPr>
              <a:t>off</a:t>
            </a:r>
            <a:r>
              <a:rPr lang="en-US" dirty="0">
                <a:solidFill>
                  <a:schemeClr val="bg1"/>
                </a:solidFill>
              </a:rPr>
              <a:t> while it transits the SAA. Indeed, the satellite gathers </a:t>
            </a:r>
            <a:r>
              <a:rPr lang="en-US" b="1" dirty="0">
                <a:solidFill>
                  <a:schemeClr val="bg1"/>
                </a:solidFill>
              </a:rPr>
              <a:t>zero</a:t>
            </a:r>
            <a:r>
              <a:rPr lang="en-US" dirty="0">
                <a:solidFill>
                  <a:schemeClr val="bg1"/>
                </a:solidFill>
              </a:rPr>
              <a:t> count rates in those temporal windows. Because of that, we can safely delete those rows which contain zero values in their count rates columns.</a:t>
            </a:r>
            <a:endParaRPr lang="it-IT" dirty="0">
              <a:solidFill>
                <a:schemeClr val="bg1"/>
              </a:solidFill>
            </a:endParaRPr>
          </a:p>
        </p:txBody>
      </p:sp>
      <p:pic>
        <p:nvPicPr>
          <p:cNvPr id="5" name="Immagine 4" descr="Immagine che contiene Policromia, Arte frattale, Elementi grafici, arte&#10;&#10;Il contenuto generato dall'IA potrebbe non essere corretto.">
            <a:extLst>
              <a:ext uri="{FF2B5EF4-FFF2-40B4-BE49-F238E27FC236}">
                <a16:creationId xmlns:a16="http://schemas.microsoft.com/office/drawing/2014/main" id="{45A8F14E-C690-D336-DC6B-7C1D170AA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649" y="4538375"/>
            <a:ext cx="3837811" cy="1554694"/>
          </a:xfrm>
          <a:prstGeom prst="rect">
            <a:avLst/>
          </a:prstGeom>
        </p:spPr>
      </p:pic>
      <p:pic>
        <p:nvPicPr>
          <p:cNvPr id="7" name="Immagine 6" descr="Immagine che contiene testo, schermata&#10;&#10;Il contenuto generato dall'IA potrebbe non essere corretto.">
            <a:extLst>
              <a:ext uri="{FF2B5EF4-FFF2-40B4-BE49-F238E27FC236}">
                <a16:creationId xmlns:a16="http://schemas.microsoft.com/office/drawing/2014/main" id="{6621E70F-7620-AAF6-55F4-FEFAA0AC6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6648" y="2644217"/>
            <a:ext cx="3837811" cy="1569565"/>
          </a:xfrm>
          <a:prstGeom prst="rect">
            <a:avLst/>
          </a:prstGeom>
        </p:spPr>
      </p:pic>
      <p:pic>
        <p:nvPicPr>
          <p:cNvPr id="11" name="Immagine 10">
            <a:extLst>
              <a:ext uri="{FF2B5EF4-FFF2-40B4-BE49-F238E27FC236}">
                <a16:creationId xmlns:a16="http://schemas.microsoft.com/office/drawing/2014/main" id="{B9DE7119-A67F-3BB0-F11D-EA9477CD1870}"/>
              </a:ext>
            </a:extLst>
          </p:cNvPr>
          <p:cNvPicPr>
            <a:picLocks noChangeAspect="1"/>
          </p:cNvPicPr>
          <p:nvPr/>
        </p:nvPicPr>
        <p:blipFill>
          <a:blip r:embed="rId6">
            <a:extLst>
              <a:ext uri="{28A0092B-C50C-407E-A947-70E740481C1C}">
                <a14:useLocalDpi xmlns:a14="http://schemas.microsoft.com/office/drawing/2010/main" val="0"/>
              </a:ext>
            </a:extLst>
          </a:blip>
          <a:srcRect l="25424" b="-16006"/>
          <a:stretch>
            <a:fillRect/>
          </a:stretch>
        </p:blipFill>
        <p:spPr>
          <a:xfrm>
            <a:off x="11513820" y="2644217"/>
            <a:ext cx="364021" cy="194381"/>
          </a:xfrm>
          <a:prstGeom prst="rect">
            <a:avLst/>
          </a:prstGeom>
        </p:spPr>
      </p:pic>
    </p:spTree>
    <p:extLst>
      <p:ext uri="{BB962C8B-B14F-4D97-AF65-F5344CB8AC3E}">
        <p14:creationId xmlns:p14="http://schemas.microsoft.com/office/powerpoint/2010/main" val="428964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F391A-594B-C878-1312-D633A345D2F6}"/>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2AF49E14-BC62-50EA-2E4D-4A8296B86F2B}"/>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2. </a:t>
            </a:r>
            <a:r>
              <a:rPr lang="it-IT" dirty="0" err="1"/>
              <a:t>Inspecting</a:t>
            </a:r>
            <a:r>
              <a:rPr lang="it-IT" dirty="0"/>
              <a:t> the satellite data</a:t>
            </a:r>
          </a:p>
        </p:txBody>
      </p:sp>
      <p:sp>
        <p:nvSpPr>
          <p:cNvPr id="3" name="Titolo 2">
            <a:extLst>
              <a:ext uri="{FF2B5EF4-FFF2-40B4-BE49-F238E27FC236}">
                <a16:creationId xmlns:a16="http://schemas.microsoft.com/office/drawing/2014/main" id="{B48DABA4-8F89-C1F3-77FA-CA3C8C55EE5A}"/>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Input features distribution</a:t>
            </a:r>
          </a:p>
        </p:txBody>
      </p:sp>
      <p:pic>
        <p:nvPicPr>
          <p:cNvPr id="5" name="Immagine 4" descr="Immagine che contiene testo, Carattere, linea, diagramma&#10;&#10;Il contenuto generato dall'IA potrebbe non essere corretto.">
            <a:extLst>
              <a:ext uri="{FF2B5EF4-FFF2-40B4-BE49-F238E27FC236}">
                <a16:creationId xmlns:a16="http://schemas.microsoft.com/office/drawing/2014/main" id="{DE71E5C9-964C-BA22-DD8D-E74843E3C261}"/>
              </a:ext>
            </a:extLst>
          </p:cNvPr>
          <p:cNvPicPr>
            <a:picLocks noChangeAspect="1"/>
          </p:cNvPicPr>
          <p:nvPr/>
        </p:nvPicPr>
        <p:blipFill>
          <a:blip r:embed="rId3">
            <a:extLst>
              <a:ext uri="{28A0092B-C50C-407E-A947-70E740481C1C}">
                <a14:useLocalDpi xmlns:a14="http://schemas.microsoft.com/office/drawing/2010/main" val="0"/>
              </a:ext>
            </a:extLst>
          </a:blip>
          <a:srcRect t="-1" r="50877" b="24962"/>
          <a:stretch>
            <a:fillRect/>
          </a:stretch>
        </p:blipFill>
        <p:spPr>
          <a:xfrm>
            <a:off x="410210" y="2746233"/>
            <a:ext cx="3138046" cy="3991318"/>
          </a:xfrm>
          <a:prstGeom prst="rect">
            <a:avLst/>
          </a:prstGeom>
        </p:spPr>
      </p:pic>
      <p:pic>
        <p:nvPicPr>
          <p:cNvPr id="9" name="Immagine 8" descr="Immagine che contiene testo, Carattere, linea, diagramma&#10;&#10;Il contenuto generato dall'IA potrebbe non essere corretto.">
            <a:extLst>
              <a:ext uri="{FF2B5EF4-FFF2-40B4-BE49-F238E27FC236}">
                <a16:creationId xmlns:a16="http://schemas.microsoft.com/office/drawing/2014/main" id="{36B75256-2406-9EFD-8DC1-864310BEBF53}"/>
              </a:ext>
            </a:extLst>
          </p:cNvPr>
          <p:cNvPicPr>
            <a:picLocks noChangeAspect="1"/>
          </p:cNvPicPr>
          <p:nvPr/>
        </p:nvPicPr>
        <p:blipFill>
          <a:blip r:embed="rId3">
            <a:extLst>
              <a:ext uri="{28A0092B-C50C-407E-A947-70E740481C1C}">
                <a14:useLocalDpi xmlns:a14="http://schemas.microsoft.com/office/drawing/2010/main" val="0"/>
              </a:ext>
            </a:extLst>
          </a:blip>
          <a:srcRect l="51257" t="1" b="49915"/>
          <a:stretch>
            <a:fillRect/>
          </a:stretch>
        </p:blipFill>
        <p:spPr>
          <a:xfrm>
            <a:off x="3651860" y="2746233"/>
            <a:ext cx="4058622" cy="3472346"/>
          </a:xfrm>
          <a:prstGeom prst="rect">
            <a:avLst/>
          </a:prstGeom>
        </p:spPr>
      </p:pic>
      <p:pic>
        <p:nvPicPr>
          <p:cNvPr id="10" name="Immagine 9" descr="Immagine che contiene testo, Carattere, linea, diagramma&#10;&#10;Il contenuto generato dall'IA potrebbe non essere corretto.">
            <a:extLst>
              <a:ext uri="{FF2B5EF4-FFF2-40B4-BE49-F238E27FC236}">
                <a16:creationId xmlns:a16="http://schemas.microsoft.com/office/drawing/2014/main" id="{F788AAB4-652A-4EC4-297E-FD481E36ECA5}"/>
              </a:ext>
            </a:extLst>
          </p:cNvPr>
          <p:cNvPicPr>
            <a:picLocks noChangeAspect="1"/>
          </p:cNvPicPr>
          <p:nvPr/>
        </p:nvPicPr>
        <p:blipFill>
          <a:blip r:embed="rId3">
            <a:extLst>
              <a:ext uri="{28A0092B-C50C-407E-A947-70E740481C1C}">
                <a14:useLocalDpi xmlns:a14="http://schemas.microsoft.com/office/drawing/2010/main" val="0"/>
              </a:ext>
            </a:extLst>
          </a:blip>
          <a:srcRect t="74707" r="48644"/>
          <a:stretch>
            <a:fillRect/>
          </a:stretch>
        </p:blipFill>
        <p:spPr>
          <a:xfrm>
            <a:off x="7929830" y="2746233"/>
            <a:ext cx="4097284" cy="1680205"/>
          </a:xfrm>
          <a:prstGeom prst="rect">
            <a:avLst/>
          </a:prstGeom>
        </p:spPr>
      </p:pic>
      <p:pic>
        <p:nvPicPr>
          <p:cNvPr id="14" name="Immagine 13" descr="Immagine che contiene testo, Carattere, linea, diagramma&#10;&#10;Il contenuto generato dall'IA potrebbe non essere corretto.">
            <a:extLst>
              <a:ext uri="{FF2B5EF4-FFF2-40B4-BE49-F238E27FC236}">
                <a16:creationId xmlns:a16="http://schemas.microsoft.com/office/drawing/2014/main" id="{C2D094E4-03D2-45AE-C77D-71480B298201}"/>
              </a:ext>
            </a:extLst>
          </p:cNvPr>
          <p:cNvPicPr>
            <a:picLocks noChangeAspect="1"/>
          </p:cNvPicPr>
          <p:nvPr/>
        </p:nvPicPr>
        <p:blipFill>
          <a:blip r:embed="rId3">
            <a:extLst>
              <a:ext uri="{28A0092B-C50C-407E-A947-70E740481C1C}">
                <a14:useLocalDpi xmlns:a14="http://schemas.microsoft.com/office/drawing/2010/main" val="0"/>
              </a:ext>
            </a:extLst>
          </a:blip>
          <a:srcRect l="48693" t="50098" r="-2" b="24011"/>
          <a:stretch>
            <a:fillRect/>
          </a:stretch>
        </p:blipFill>
        <p:spPr>
          <a:xfrm>
            <a:off x="7929830" y="4482406"/>
            <a:ext cx="3998948" cy="1680205"/>
          </a:xfrm>
          <a:prstGeom prst="rect">
            <a:avLst/>
          </a:prstGeom>
        </p:spPr>
      </p:pic>
    </p:spTree>
    <p:extLst>
      <p:ext uri="{BB962C8B-B14F-4D97-AF65-F5344CB8AC3E}">
        <p14:creationId xmlns:p14="http://schemas.microsoft.com/office/powerpoint/2010/main" val="4130879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58FF2-8E87-2F39-8F1C-6D4A91635649}"/>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FAB45C02-94C5-21B0-8621-C4FF084B15C9}"/>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3. A </a:t>
            </a:r>
            <a:r>
              <a:rPr lang="it-IT" dirty="0" err="1"/>
              <a:t>statistical</a:t>
            </a:r>
            <a:r>
              <a:rPr lang="it-IT" dirty="0"/>
              <a:t> </a:t>
            </a:r>
            <a:r>
              <a:rPr lang="it-IT" dirty="0" err="1"/>
              <a:t>analysis</a:t>
            </a:r>
            <a:endParaRPr lang="it-IT" dirty="0"/>
          </a:p>
        </p:txBody>
      </p:sp>
      <p:sp>
        <p:nvSpPr>
          <p:cNvPr id="3" name="Titolo 2">
            <a:extLst>
              <a:ext uri="{FF2B5EF4-FFF2-40B4-BE49-F238E27FC236}">
                <a16:creationId xmlns:a16="http://schemas.microsoft.com/office/drawing/2014/main" id="{D2C212F2-9DB9-4C44-F4C1-402C062EA11A}"/>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Feature </a:t>
            </a:r>
            <a:r>
              <a:rPr lang="it-IT" sz="2800" dirty="0" err="1"/>
              <a:t>boxplots</a:t>
            </a:r>
            <a:r>
              <a:rPr lang="it-IT" sz="2800" dirty="0"/>
              <a:t> and </a:t>
            </a:r>
            <a:r>
              <a:rPr lang="it-IT" sz="2800" dirty="0" err="1"/>
              <a:t>histograms</a:t>
            </a:r>
            <a:endParaRPr lang="it-IT" sz="2800" dirty="0"/>
          </a:p>
        </p:txBody>
      </p:sp>
      <p:pic>
        <p:nvPicPr>
          <p:cNvPr id="6" name="Immagine 5" descr="Immagine che contiene diagramma, testo, Piano, schermata&#10;&#10;Il contenuto generato dall'IA potrebbe non essere corretto.">
            <a:extLst>
              <a:ext uri="{FF2B5EF4-FFF2-40B4-BE49-F238E27FC236}">
                <a16:creationId xmlns:a16="http://schemas.microsoft.com/office/drawing/2014/main" id="{1BB677EC-F5FB-F042-E582-FF32969FF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96" y="3252856"/>
            <a:ext cx="5107394" cy="2965723"/>
          </a:xfrm>
          <a:prstGeom prst="rect">
            <a:avLst/>
          </a:prstGeom>
        </p:spPr>
      </p:pic>
      <p:pic>
        <p:nvPicPr>
          <p:cNvPr id="8" name="Immagine 7" descr="Immagine che contiene schermata, diagramma, linea, Rettangolo&#10;&#10;Il contenuto generato dall'IA potrebbe non essere corretto.">
            <a:extLst>
              <a:ext uri="{FF2B5EF4-FFF2-40B4-BE49-F238E27FC236}">
                <a16:creationId xmlns:a16="http://schemas.microsoft.com/office/drawing/2014/main" id="{75722340-679F-C5C3-53D3-59A2FF3C5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1012" y="3252856"/>
            <a:ext cx="5342608" cy="3128167"/>
          </a:xfrm>
          <a:prstGeom prst="rect">
            <a:avLst/>
          </a:prstGeom>
        </p:spPr>
      </p:pic>
      <p:sp>
        <p:nvSpPr>
          <p:cNvPr id="9" name="CasellaDiTesto 8">
            <a:extLst>
              <a:ext uri="{FF2B5EF4-FFF2-40B4-BE49-F238E27FC236}">
                <a16:creationId xmlns:a16="http://schemas.microsoft.com/office/drawing/2014/main" id="{558D1169-E9E3-7900-3F60-1A6C67AB11A5}"/>
              </a:ext>
            </a:extLst>
          </p:cNvPr>
          <p:cNvSpPr txBox="1"/>
          <p:nvPr/>
        </p:nvSpPr>
        <p:spPr>
          <a:xfrm>
            <a:off x="2271975" y="2883524"/>
            <a:ext cx="2066528" cy="369332"/>
          </a:xfrm>
          <a:prstGeom prst="rect">
            <a:avLst/>
          </a:prstGeom>
          <a:noFill/>
        </p:spPr>
        <p:txBody>
          <a:bodyPr wrap="none" rtlCol="0">
            <a:spAutoFit/>
          </a:bodyPr>
          <a:lstStyle/>
          <a:p>
            <a:r>
              <a:rPr lang="it-IT" dirty="0">
                <a:solidFill>
                  <a:schemeClr val="bg1"/>
                </a:solidFill>
              </a:rPr>
              <a:t>Features </a:t>
            </a:r>
            <a:r>
              <a:rPr lang="it-IT" b="1" dirty="0" err="1">
                <a:solidFill>
                  <a:schemeClr val="bg1"/>
                </a:solidFill>
              </a:rPr>
              <a:t>histogram</a:t>
            </a:r>
            <a:endParaRPr lang="it-IT" b="1" dirty="0">
              <a:solidFill>
                <a:schemeClr val="bg1"/>
              </a:solidFill>
            </a:endParaRPr>
          </a:p>
        </p:txBody>
      </p:sp>
      <p:sp>
        <p:nvSpPr>
          <p:cNvPr id="11" name="CasellaDiTesto 10">
            <a:extLst>
              <a:ext uri="{FF2B5EF4-FFF2-40B4-BE49-F238E27FC236}">
                <a16:creationId xmlns:a16="http://schemas.microsoft.com/office/drawing/2014/main" id="{4F52604B-5356-1499-D676-20E47E1D1283}"/>
              </a:ext>
            </a:extLst>
          </p:cNvPr>
          <p:cNvSpPr txBox="1"/>
          <p:nvPr/>
        </p:nvSpPr>
        <p:spPr>
          <a:xfrm>
            <a:off x="8064229" y="2871448"/>
            <a:ext cx="2176173" cy="369332"/>
          </a:xfrm>
          <a:prstGeom prst="rect">
            <a:avLst/>
          </a:prstGeom>
          <a:noFill/>
        </p:spPr>
        <p:txBody>
          <a:bodyPr wrap="none" rtlCol="0">
            <a:spAutoFit/>
          </a:bodyPr>
          <a:lstStyle/>
          <a:p>
            <a:r>
              <a:rPr lang="it-IT" dirty="0">
                <a:solidFill>
                  <a:schemeClr val="bg1"/>
                </a:solidFill>
              </a:rPr>
              <a:t>Count rates </a:t>
            </a:r>
            <a:r>
              <a:rPr lang="it-IT" b="1" dirty="0" err="1">
                <a:solidFill>
                  <a:schemeClr val="bg1"/>
                </a:solidFill>
              </a:rPr>
              <a:t>boxplots</a:t>
            </a:r>
            <a:endParaRPr lang="it-IT" b="1" dirty="0">
              <a:solidFill>
                <a:schemeClr val="bg1"/>
              </a:solidFill>
            </a:endParaRPr>
          </a:p>
        </p:txBody>
      </p:sp>
    </p:spTree>
    <p:extLst>
      <p:ext uri="{BB962C8B-B14F-4D97-AF65-F5344CB8AC3E}">
        <p14:creationId xmlns:p14="http://schemas.microsoft.com/office/powerpoint/2010/main" val="323222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454E0-5FEA-B77C-F3C1-F0D22BF0EA26}"/>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9B674042-5A39-E040-5BEB-267007235907}"/>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3. A </a:t>
            </a:r>
            <a:r>
              <a:rPr lang="it-IT" dirty="0" err="1"/>
              <a:t>statistical</a:t>
            </a:r>
            <a:r>
              <a:rPr lang="it-IT" dirty="0"/>
              <a:t> </a:t>
            </a:r>
            <a:r>
              <a:rPr lang="it-IT" dirty="0" err="1"/>
              <a:t>analysis</a:t>
            </a:r>
            <a:endParaRPr lang="it-IT" dirty="0"/>
          </a:p>
        </p:txBody>
      </p:sp>
      <p:sp>
        <p:nvSpPr>
          <p:cNvPr id="3" name="Titolo 2">
            <a:extLst>
              <a:ext uri="{FF2B5EF4-FFF2-40B4-BE49-F238E27FC236}">
                <a16:creationId xmlns:a16="http://schemas.microsoft.com/office/drawing/2014/main" id="{FFE36F17-975D-FE81-2056-073490474E1C}"/>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err="1"/>
              <a:t>Removing</a:t>
            </a:r>
            <a:r>
              <a:rPr lang="it-IT" sz="2800" dirty="0"/>
              <a:t> </a:t>
            </a:r>
            <a:r>
              <a:rPr lang="it-IT" sz="2800" dirty="0" err="1"/>
              <a:t>outliers</a:t>
            </a:r>
            <a:endParaRPr lang="it-IT" sz="2800" dirty="0"/>
          </a:p>
        </p:txBody>
      </p:sp>
      <p:sp>
        <p:nvSpPr>
          <p:cNvPr id="12" name="CasellaDiTesto 11">
            <a:extLst>
              <a:ext uri="{FF2B5EF4-FFF2-40B4-BE49-F238E27FC236}">
                <a16:creationId xmlns:a16="http://schemas.microsoft.com/office/drawing/2014/main" id="{9169023A-CD22-D086-B23F-EBE155F00A95}"/>
              </a:ext>
            </a:extLst>
          </p:cNvPr>
          <p:cNvSpPr txBox="1"/>
          <p:nvPr/>
        </p:nvSpPr>
        <p:spPr>
          <a:xfrm>
            <a:off x="603596" y="2999874"/>
            <a:ext cx="3952362" cy="1200329"/>
          </a:xfrm>
          <a:prstGeom prst="rect">
            <a:avLst/>
          </a:prstGeom>
          <a:noFill/>
        </p:spPr>
        <p:txBody>
          <a:bodyPr wrap="square" rtlCol="0">
            <a:spAutoFit/>
          </a:bodyPr>
          <a:lstStyle/>
          <a:p>
            <a:r>
              <a:rPr lang="it-IT" dirty="0">
                <a:solidFill>
                  <a:schemeClr val="bg1"/>
                </a:solidFill>
              </a:rPr>
              <a:t>Overall, </a:t>
            </a:r>
            <a:r>
              <a:rPr lang="it-IT" dirty="0" err="1">
                <a:solidFill>
                  <a:schemeClr val="bg1"/>
                </a:solidFill>
              </a:rPr>
              <a:t>we</a:t>
            </a:r>
            <a:r>
              <a:rPr lang="it-IT" dirty="0">
                <a:solidFill>
                  <a:schemeClr val="bg1"/>
                </a:solidFill>
              </a:rPr>
              <a:t> </a:t>
            </a:r>
            <a:r>
              <a:rPr lang="it-IT" dirty="0" err="1">
                <a:solidFill>
                  <a:schemeClr val="bg1"/>
                </a:solidFill>
              </a:rPr>
              <a:t>remove</a:t>
            </a:r>
            <a:r>
              <a:rPr lang="it-IT" dirty="0">
                <a:solidFill>
                  <a:schemeClr val="bg1"/>
                </a:solidFill>
              </a:rPr>
              <a:t> the 5% of the data, </a:t>
            </a:r>
            <a:r>
              <a:rPr lang="it-IT" dirty="0" err="1">
                <a:solidFill>
                  <a:schemeClr val="bg1"/>
                </a:solidFill>
              </a:rPr>
              <a:t>but</a:t>
            </a:r>
            <a:r>
              <a:rPr lang="it-IT" dirty="0">
                <a:solidFill>
                  <a:schemeClr val="bg1"/>
                </a:solidFill>
              </a:rPr>
              <a:t> the one on the </a:t>
            </a:r>
            <a:r>
              <a:rPr lang="it-IT" b="1" dirty="0" err="1">
                <a:solidFill>
                  <a:schemeClr val="bg1"/>
                </a:solidFill>
              </a:rPr>
              <a:t>tails</a:t>
            </a:r>
            <a:r>
              <a:rPr lang="it-IT" dirty="0">
                <a:solidFill>
                  <a:schemeClr val="bg1"/>
                </a:solidFill>
              </a:rPr>
              <a:t>. </a:t>
            </a:r>
            <a:r>
              <a:rPr lang="it-IT" dirty="0" err="1">
                <a:solidFill>
                  <a:schemeClr val="bg1"/>
                </a:solidFill>
              </a:rPr>
              <a:t>Since</a:t>
            </a:r>
            <a:r>
              <a:rPr lang="it-IT" dirty="0">
                <a:solidFill>
                  <a:schemeClr val="bg1"/>
                </a:solidFill>
              </a:rPr>
              <a:t> </a:t>
            </a:r>
            <a:r>
              <a:rPr lang="it-IT" dirty="0" err="1">
                <a:solidFill>
                  <a:schemeClr val="bg1"/>
                </a:solidFill>
              </a:rPr>
              <a:t>they</a:t>
            </a:r>
            <a:r>
              <a:rPr lang="it-IT" dirty="0">
                <a:solidFill>
                  <a:schemeClr val="bg1"/>
                </a:solidFill>
              </a:rPr>
              <a:t> are </a:t>
            </a:r>
            <a:r>
              <a:rPr lang="it-IT" dirty="0" err="1">
                <a:solidFill>
                  <a:schemeClr val="bg1"/>
                </a:solidFill>
              </a:rPr>
              <a:t>left-skewed</a:t>
            </a:r>
            <a:r>
              <a:rPr lang="it-IT" dirty="0">
                <a:solidFill>
                  <a:schemeClr val="bg1"/>
                </a:solidFill>
              </a:rPr>
              <a:t>, the </a:t>
            </a:r>
            <a:r>
              <a:rPr lang="it-IT" dirty="0" err="1">
                <a:solidFill>
                  <a:schemeClr val="bg1"/>
                </a:solidFill>
              </a:rPr>
              <a:t>quantiles</a:t>
            </a:r>
            <a:r>
              <a:rPr lang="it-IT" dirty="0">
                <a:solidFill>
                  <a:schemeClr val="bg1"/>
                </a:solidFill>
              </a:rPr>
              <a:t> are </a:t>
            </a:r>
            <a:r>
              <a:rPr lang="it-IT" b="1" dirty="0" err="1">
                <a:solidFill>
                  <a:schemeClr val="bg1"/>
                </a:solidFill>
              </a:rPr>
              <a:t>asymmetric</a:t>
            </a:r>
            <a:r>
              <a:rPr lang="it-IT" dirty="0">
                <a:solidFill>
                  <a:schemeClr val="bg1"/>
                </a:solidFill>
              </a:rPr>
              <a:t>.</a:t>
            </a:r>
          </a:p>
        </p:txBody>
      </p:sp>
      <p:pic>
        <p:nvPicPr>
          <p:cNvPr id="14" name="Immagine 13" descr="Immagine che contiene diagramma, albero di Natale, testo, origami&#10;&#10;Il contenuto generato dall'IA potrebbe non essere corretto.">
            <a:extLst>
              <a:ext uri="{FF2B5EF4-FFF2-40B4-BE49-F238E27FC236}">
                <a16:creationId xmlns:a16="http://schemas.microsoft.com/office/drawing/2014/main" id="{EB05782B-FEEF-B363-F909-B72F0A7E4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6328" y="2608251"/>
            <a:ext cx="6212271" cy="3610328"/>
          </a:xfrm>
          <a:prstGeom prst="rect">
            <a:avLst/>
          </a:prstGeom>
        </p:spPr>
      </p:pic>
      <p:sp>
        <p:nvSpPr>
          <p:cNvPr id="15" name="CasellaDiTesto 14">
            <a:extLst>
              <a:ext uri="{FF2B5EF4-FFF2-40B4-BE49-F238E27FC236}">
                <a16:creationId xmlns:a16="http://schemas.microsoft.com/office/drawing/2014/main" id="{0B446D8A-BE11-BEA7-6373-08B5D67BF8B5}"/>
              </a:ext>
            </a:extLst>
          </p:cNvPr>
          <p:cNvSpPr txBox="1"/>
          <p:nvPr/>
        </p:nvSpPr>
        <p:spPr>
          <a:xfrm>
            <a:off x="313401" y="4325753"/>
            <a:ext cx="5153334" cy="1892826"/>
          </a:xfrm>
          <a:prstGeom prst="rect">
            <a:avLst/>
          </a:prstGeom>
          <a:noFill/>
        </p:spPr>
        <p:txBody>
          <a:bodyPr wrap="square" rtlCol="0">
            <a:spAutoFit/>
          </a:bodyPr>
          <a:lstStyle/>
          <a:p>
            <a:pPr>
              <a:lnSpc>
                <a:spcPts val="1425"/>
              </a:lnSpc>
              <a:buNone/>
            </a:pPr>
            <a:r>
              <a:rPr lang="it-IT" sz="1200" b="0" dirty="0" err="1">
                <a:solidFill>
                  <a:srgbClr val="69A5D7"/>
                </a:solidFill>
                <a:effectLst/>
                <a:latin typeface="Courier New" panose="02070309020205020404" pitchFamily="49" charset="0"/>
              </a:rPr>
              <a:t>def</a:t>
            </a:r>
            <a:r>
              <a:rPr lang="it-IT" sz="1200" b="0" dirty="0">
                <a:solidFill>
                  <a:srgbClr val="D4D4D4"/>
                </a:solidFill>
                <a:effectLst/>
                <a:latin typeface="Courier New" panose="02070309020205020404" pitchFamily="49" charset="0"/>
              </a:rPr>
              <a:t> </a:t>
            </a:r>
            <a:r>
              <a:rPr lang="it-IT" sz="1200" b="0" dirty="0" err="1">
                <a:solidFill>
                  <a:schemeClr val="bg1"/>
                </a:solidFill>
                <a:effectLst/>
                <a:latin typeface="Courier New" panose="02070309020205020404" pitchFamily="49" charset="0"/>
              </a:rPr>
              <a:t>remove_outliers_quantiles</a:t>
            </a:r>
            <a:r>
              <a:rPr lang="it-IT" sz="1200" b="0" dirty="0">
                <a:solidFill>
                  <a:schemeClr val="bg1"/>
                </a:solidFill>
                <a:effectLst/>
                <a:latin typeface="Courier New" panose="02070309020205020404" pitchFamily="49" charset="0"/>
              </a:rPr>
              <a:t>(</a:t>
            </a:r>
            <a:r>
              <a:rPr lang="it-IT" sz="1200" b="0" dirty="0" err="1">
                <a:solidFill>
                  <a:schemeClr val="bg1"/>
                </a:solidFill>
                <a:effectLst/>
                <a:latin typeface="Courier New" panose="02070309020205020404" pitchFamily="49" charset="0"/>
              </a:rPr>
              <a:t>df</a:t>
            </a:r>
            <a:r>
              <a:rPr lang="it-IT" sz="1200" b="0" dirty="0">
                <a:solidFill>
                  <a:schemeClr val="bg1"/>
                </a:solidFill>
                <a:effectLst/>
                <a:latin typeface="Courier New" panose="02070309020205020404" pitchFamily="49" charset="0"/>
              </a:rPr>
              <a:t>):</a:t>
            </a:r>
          </a:p>
          <a:p>
            <a:pPr>
              <a:lnSpc>
                <a:spcPts val="1425"/>
              </a:lnSpc>
              <a:buNone/>
            </a:pPr>
            <a:r>
              <a:rPr lang="it-IT" sz="1200" b="0" dirty="0">
                <a:solidFill>
                  <a:schemeClr val="bg1"/>
                </a:solidFill>
                <a:effectLst/>
                <a:latin typeface="Courier New" panose="02070309020205020404" pitchFamily="49" charset="0"/>
              </a:rPr>
              <a:t>  </a:t>
            </a:r>
            <a:r>
              <a:rPr lang="it-IT" sz="1200" b="0" dirty="0" err="1">
                <a:solidFill>
                  <a:schemeClr val="bg1"/>
                </a:solidFill>
                <a:effectLst/>
                <a:latin typeface="Courier New" panose="02070309020205020404" pitchFamily="49" charset="0"/>
              </a:rPr>
              <a:t>num_cols</a:t>
            </a:r>
            <a:r>
              <a:rPr lang="it-IT" sz="1200" b="0" dirty="0">
                <a:solidFill>
                  <a:schemeClr val="bg1"/>
                </a:solidFill>
                <a:effectLst/>
                <a:latin typeface="Courier New" panose="02070309020205020404" pitchFamily="49" charset="0"/>
              </a:rPr>
              <a:t> = 	</a:t>
            </a:r>
            <a:r>
              <a:rPr lang="it-IT" sz="1200" b="0" dirty="0" err="1">
                <a:solidFill>
                  <a:schemeClr val="bg1"/>
                </a:solidFill>
                <a:effectLst/>
                <a:latin typeface="Courier New" panose="02070309020205020404" pitchFamily="49" charset="0"/>
              </a:rPr>
              <a:t>df.select_dtypes</a:t>
            </a:r>
            <a:r>
              <a:rPr lang="it-IT" sz="1200" b="0" dirty="0">
                <a:solidFill>
                  <a:schemeClr val="bg1"/>
                </a:solidFill>
                <a:effectLst/>
                <a:latin typeface="Courier New" panose="02070309020205020404" pitchFamily="49" charset="0"/>
              </a:rPr>
              <a:t>(include=</a:t>
            </a:r>
            <a:r>
              <a:rPr lang="it-IT" sz="1200" b="0" dirty="0" err="1">
                <a:solidFill>
                  <a:schemeClr val="bg1"/>
                </a:solidFill>
                <a:effectLst/>
                <a:latin typeface="Courier New" panose="02070309020205020404" pitchFamily="49" charset="0"/>
              </a:rPr>
              <a:t>np.number</a:t>
            </a:r>
            <a:r>
              <a:rPr lang="it-IT" sz="1200" b="0" dirty="0">
                <a:solidFill>
                  <a:schemeClr val="bg1"/>
                </a:solidFill>
                <a:effectLst/>
                <a:latin typeface="Courier New" panose="02070309020205020404" pitchFamily="49" charset="0"/>
              </a:rPr>
              <a:t>).</a:t>
            </a:r>
            <a:r>
              <a:rPr lang="it-IT" sz="1200" b="0" dirty="0" err="1">
                <a:solidFill>
                  <a:schemeClr val="bg1"/>
                </a:solidFill>
                <a:effectLst/>
                <a:latin typeface="Courier New" panose="02070309020205020404" pitchFamily="49" charset="0"/>
              </a:rPr>
              <a:t>columns</a:t>
            </a:r>
            <a:endParaRPr lang="it-IT" sz="1200" b="0" dirty="0">
              <a:solidFill>
                <a:schemeClr val="bg1"/>
              </a:solidFill>
              <a:effectLst/>
              <a:latin typeface="Courier New" panose="02070309020205020404" pitchFamily="49" charset="0"/>
            </a:endParaRPr>
          </a:p>
          <a:p>
            <a:pPr>
              <a:lnSpc>
                <a:spcPts val="1425"/>
              </a:lnSpc>
              <a:buNone/>
            </a:pPr>
            <a:r>
              <a:rPr lang="it-IT" sz="1200" b="0" dirty="0">
                <a:solidFill>
                  <a:schemeClr val="bg1"/>
                </a:solidFill>
                <a:effectLst/>
                <a:latin typeface="Courier New" panose="02070309020205020404" pitchFamily="49" charset="0"/>
              </a:rPr>
              <a:t>  </a:t>
            </a:r>
            <a:r>
              <a:rPr lang="it-IT" sz="1200" b="0" dirty="0" err="1">
                <a:solidFill>
                  <a:schemeClr val="bg1"/>
                </a:solidFill>
                <a:effectLst/>
                <a:latin typeface="Courier New" panose="02070309020205020404" pitchFamily="49" charset="0"/>
              </a:rPr>
              <a:t>lower</a:t>
            </a:r>
            <a:r>
              <a:rPr lang="it-IT" sz="1200" b="0" dirty="0">
                <a:solidFill>
                  <a:schemeClr val="bg1"/>
                </a:solidFill>
                <a:effectLst/>
                <a:latin typeface="Courier New" panose="02070309020205020404" pitchFamily="49" charset="0"/>
              </a:rPr>
              <a:t> = </a:t>
            </a:r>
            <a:r>
              <a:rPr lang="it-IT" sz="1200" b="0" dirty="0" err="1">
                <a:solidFill>
                  <a:schemeClr val="bg1"/>
                </a:solidFill>
                <a:effectLst/>
                <a:latin typeface="Courier New" panose="02070309020205020404" pitchFamily="49" charset="0"/>
              </a:rPr>
              <a:t>df</a:t>
            </a:r>
            <a:r>
              <a:rPr lang="it-IT" sz="1200" b="0" dirty="0">
                <a:solidFill>
                  <a:schemeClr val="bg1"/>
                </a:solidFill>
                <a:effectLst/>
                <a:latin typeface="Courier New" panose="02070309020205020404" pitchFamily="49" charset="0"/>
              </a:rPr>
              <a:t>[</a:t>
            </a:r>
            <a:r>
              <a:rPr lang="it-IT" sz="1200" b="0" dirty="0" err="1">
                <a:solidFill>
                  <a:schemeClr val="bg1"/>
                </a:solidFill>
                <a:effectLst/>
                <a:latin typeface="Courier New" panose="02070309020205020404" pitchFamily="49" charset="0"/>
              </a:rPr>
              <a:t>num_cols</a:t>
            </a:r>
            <a:r>
              <a:rPr lang="it-IT" sz="1200" b="0" dirty="0">
                <a:solidFill>
                  <a:schemeClr val="bg1"/>
                </a:solidFill>
                <a:effectLst/>
                <a:latin typeface="Courier New" panose="02070309020205020404" pitchFamily="49" charset="0"/>
              </a:rPr>
              <a:t>].quantile(0.004)</a:t>
            </a:r>
          </a:p>
          <a:p>
            <a:pPr>
              <a:lnSpc>
                <a:spcPts val="1425"/>
              </a:lnSpc>
              <a:buNone/>
            </a:pPr>
            <a:r>
              <a:rPr lang="it-IT" sz="1200" b="0" dirty="0">
                <a:solidFill>
                  <a:schemeClr val="bg1"/>
                </a:solidFill>
                <a:effectLst/>
                <a:latin typeface="Courier New" panose="02070309020205020404" pitchFamily="49" charset="0"/>
              </a:rPr>
              <a:t>  upper = </a:t>
            </a:r>
            <a:r>
              <a:rPr lang="it-IT" sz="1200" b="0" dirty="0" err="1">
                <a:solidFill>
                  <a:schemeClr val="bg1"/>
                </a:solidFill>
                <a:effectLst/>
                <a:latin typeface="Courier New" panose="02070309020205020404" pitchFamily="49" charset="0"/>
              </a:rPr>
              <a:t>df</a:t>
            </a:r>
            <a:r>
              <a:rPr lang="it-IT" sz="1200" b="0" dirty="0">
                <a:solidFill>
                  <a:schemeClr val="bg1"/>
                </a:solidFill>
                <a:effectLst/>
                <a:latin typeface="Courier New" panose="02070309020205020404" pitchFamily="49" charset="0"/>
              </a:rPr>
              <a:t>[</a:t>
            </a:r>
            <a:r>
              <a:rPr lang="it-IT" sz="1200" b="0" dirty="0" err="1">
                <a:solidFill>
                  <a:schemeClr val="bg1"/>
                </a:solidFill>
                <a:effectLst/>
                <a:latin typeface="Courier New" panose="02070309020205020404" pitchFamily="49" charset="0"/>
              </a:rPr>
              <a:t>num_cols</a:t>
            </a:r>
            <a:r>
              <a:rPr lang="it-IT" sz="1200" b="0" dirty="0">
                <a:solidFill>
                  <a:schemeClr val="bg1"/>
                </a:solidFill>
                <a:effectLst/>
                <a:latin typeface="Courier New" panose="02070309020205020404" pitchFamily="49" charset="0"/>
              </a:rPr>
              <a:t>].quantile(0.999)</a:t>
            </a:r>
          </a:p>
          <a:p>
            <a:pPr>
              <a:lnSpc>
                <a:spcPts val="1425"/>
              </a:lnSpc>
              <a:buNone/>
            </a:pPr>
            <a:r>
              <a:rPr lang="it-IT" sz="1200" b="0" dirty="0">
                <a:solidFill>
                  <a:schemeClr val="bg1"/>
                </a:solidFill>
                <a:effectLst/>
                <a:latin typeface="Courier New" panose="02070309020205020404" pitchFamily="49" charset="0"/>
              </a:rPr>
              <a:t>  mask = ((</a:t>
            </a:r>
            <a:r>
              <a:rPr lang="it-IT" sz="1200" b="0" dirty="0" err="1">
                <a:solidFill>
                  <a:schemeClr val="bg1"/>
                </a:solidFill>
                <a:effectLst/>
                <a:latin typeface="Courier New" panose="02070309020205020404" pitchFamily="49" charset="0"/>
              </a:rPr>
              <a:t>df</a:t>
            </a:r>
            <a:r>
              <a:rPr lang="it-IT" sz="1200" b="0" dirty="0">
                <a:solidFill>
                  <a:schemeClr val="bg1"/>
                </a:solidFill>
                <a:effectLst/>
                <a:latin typeface="Courier New" panose="02070309020205020404" pitchFamily="49" charset="0"/>
              </a:rPr>
              <a:t>[</a:t>
            </a:r>
            <a:r>
              <a:rPr lang="it-IT" sz="1200" b="0" dirty="0" err="1">
                <a:solidFill>
                  <a:schemeClr val="bg1"/>
                </a:solidFill>
                <a:effectLst/>
                <a:latin typeface="Courier New" panose="02070309020205020404" pitchFamily="49" charset="0"/>
              </a:rPr>
              <a:t>num_cols</a:t>
            </a:r>
            <a:r>
              <a:rPr lang="it-IT" sz="1200" b="0" dirty="0">
                <a:solidFill>
                  <a:schemeClr val="bg1"/>
                </a:solidFill>
                <a:effectLst/>
                <a:latin typeface="Courier New" panose="02070309020205020404" pitchFamily="49" charset="0"/>
              </a:rPr>
              <a:t>] &gt;= </a:t>
            </a:r>
            <a:r>
              <a:rPr lang="it-IT" sz="1200" b="0" dirty="0" err="1">
                <a:solidFill>
                  <a:schemeClr val="bg1"/>
                </a:solidFill>
                <a:effectLst/>
                <a:latin typeface="Courier New" panose="02070309020205020404" pitchFamily="49" charset="0"/>
              </a:rPr>
              <a:t>lower</a:t>
            </a:r>
            <a:r>
              <a:rPr lang="it-IT" sz="1200" b="0" dirty="0">
                <a:solidFill>
                  <a:schemeClr val="bg1"/>
                </a:solidFill>
                <a:effectLst/>
                <a:latin typeface="Courier New" panose="02070309020205020404" pitchFamily="49" charset="0"/>
              </a:rPr>
              <a:t>) &amp; (</a:t>
            </a:r>
            <a:r>
              <a:rPr lang="it-IT" sz="1200" b="0" dirty="0" err="1">
                <a:solidFill>
                  <a:schemeClr val="bg1"/>
                </a:solidFill>
                <a:effectLst/>
                <a:latin typeface="Courier New" panose="02070309020205020404" pitchFamily="49" charset="0"/>
              </a:rPr>
              <a:t>df</a:t>
            </a:r>
            <a:r>
              <a:rPr lang="it-IT" sz="1200" b="0" dirty="0">
                <a:solidFill>
                  <a:schemeClr val="bg1"/>
                </a:solidFill>
                <a:effectLst/>
                <a:latin typeface="Courier New" panose="02070309020205020404" pitchFamily="49" charset="0"/>
              </a:rPr>
              <a:t>[</a:t>
            </a:r>
            <a:r>
              <a:rPr lang="it-IT" sz="1200" b="0" dirty="0" err="1">
                <a:solidFill>
                  <a:schemeClr val="bg1"/>
                </a:solidFill>
                <a:effectLst/>
                <a:latin typeface="Courier New" panose="02070309020205020404" pitchFamily="49" charset="0"/>
              </a:rPr>
              <a:t>num_cols</a:t>
            </a:r>
            <a:r>
              <a:rPr lang="it-IT" sz="1200" b="0" dirty="0">
                <a:solidFill>
                  <a:schemeClr val="bg1"/>
                </a:solidFill>
                <a:effectLst/>
                <a:latin typeface="Courier New" panose="02070309020205020404" pitchFamily="49" charset="0"/>
              </a:rPr>
              <a:t>]     	&lt;= upper)).</a:t>
            </a:r>
            <a:r>
              <a:rPr lang="it-IT" sz="1200" b="0" dirty="0" err="1">
                <a:solidFill>
                  <a:schemeClr val="bg1"/>
                </a:solidFill>
                <a:effectLst/>
                <a:latin typeface="Courier New" panose="02070309020205020404" pitchFamily="49" charset="0"/>
              </a:rPr>
              <a:t>all</a:t>
            </a:r>
            <a:r>
              <a:rPr lang="it-IT" sz="1200" b="0" dirty="0">
                <a:solidFill>
                  <a:schemeClr val="bg1"/>
                </a:solidFill>
                <a:effectLst/>
                <a:latin typeface="Courier New" panose="02070309020205020404" pitchFamily="49" charset="0"/>
              </a:rPr>
              <a:t>(</a:t>
            </a:r>
            <a:r>
              <a:rPr lang="it-IT" sz="1200" b="0" dirty="0" err="1">
                <a:solidFill>
                  <a:schemeClr val="bg1"/>
                </a:solidFill>
                <a:effectLst/>
                <a:latin typeface="Courier New" panose="02070309020205020404" pitchFamily="49" charset="0"/>
              </a:rPr>
              <a:t>axis</a:t>
            </a:r>
            <a:r>
              <a:rPr lang="it-IT" sz="1200" b="0" dirty="0">
                <a:solidFill>
                  <a:schemeClr val="bg1"/>
                </a:solidFill>
                <a:effectLst/>
                <a:latin typeface="Courier New" panose="02070309020205020404" pitchFamily="49" charset="0"/>
              </a:rPr>
              <a:t>=1)</a:t>
            </a:r>
          </a:p>
          <a:p>
            <a:pPr>
              <a:lnSpc>
                <a:spcPts val="1425"/>
              </a:lnSpc>
              <a:buNone/>
            </a:pPr>
            <a:r>
              <a:rPr lang="it-IT" sz="1200" b="0" dirty="0">
                <a:solidFill>
                  <a:schemeClr val="bg1"/>
                </a:solidFill>
                <a:effectLst/>
                <a:latin typeface="Courier New" panose="02070309020205020404" pitchFamily="49" charset="0"/>
              </a:rPr>
              <a:t>  </a:t>
            </a:r>
            <a:r>
              <a:rPr lang="it-IT" sz="1200" b="0" dirty="0" err="1">
                <a:solidFill>
                  <a:schemeClr val="bg1"/>
                </a:solidFill>
                <a:effectLst/>
                <a:latin typeface="Courier New" panose="02070309020205020404" pitchFamily="49" charset="0"/>
              </a:rPr>
              <a:t>df_filtered</a:t>
            </a:r>
            <a:r>
              <a:rPr lang="it-IT" sz="1200" b="0" dirty="0">
                <a:solidFill>
                  <a:schemeClr val="bg1"/>
                </a:solidFill>
                <a:effectLst/>
                <a:latin typeface="Courier New" panose="02070309020205020404" pitchFamily="49" charset="0"/>
              </a:rPr>
              <a:t> = </a:t>
            </a:r>
            <a:r>
              <a:rPr lang="it-IT" sz="1200" b="0" dirty="0" err="1">
                <a:solidFill>
                  <a:schemeClr val="bg1"/>
                </a:solidFill>
                <a:effectLst/>
                <a:latin typeface="Courier New" panose="02070309020205020404" pitchFamily="49" charset="0"/>
              </a:rPr>
              <a:t>df</a:t>
            </a:r>
            <a:r>
              <a:rPr lang="it-IT" sz="1200" b="0" dirty="0">
                <a:solidFill>
                  <a:schemeClr val="bg1"/>
                </a:solidFill>
                <a:effectLst/>
                <a:latin typeface="Courier New" panose="02070309020205020404" pitchFamily="49" charset="0"/>
              </a:rPr>
              <a:t>[mask]</a:t>
            </a:r>
          </a:p>
          <a:p>
            <a:pPr>
              <a:lnSpc>
                <a:spcPts val="1425"/>
              </a:lnSpc>
              <a:buNone/>
            </a:pPr>
            <a:r>
              <a:rPr lang="it-IT" sz="1200" b="0" dirty="0">
                <a:solidFill>
                  <a:srgbClr val="D4D4D4"/>
                </a:solidFill>
                <a:effectLst/>
                <a:latin typeface="Courier New" panose="02070309020205020404" pitchFamily="49" charset="0"/>
              </a:rPr>
              <a:t>  </a:t>
            </a:r>
            <a:r>
              <a:rPr lang="it-IT" sz="1200" b="0" dirty="0" err="1">
                <a:solidFill>
                  <a:srgbClr val="C99CC6"/>
                </a:solidFill>
                <a:effectLst/>
                <a:latin typeface="Courier New" panose="02070309020205020404" pitchFamily="49" charset="0"/>
              </a:rPr>
              <a:t>return</a:t>
            </a:r>
            <a:r>
              <a:rPr lang="it-IT" sz="1200" b="0" dirty="0">
                <a:solidFill>
                  <a:srgbClr val="D4D4D4"/>
                </a:solidFill>
                <a:effectLst/>
                <a:latin typeface="Courier New" panose="02070309020205020404" pitchFamily="49" charset="0"/>
              </a:rPr>
              <a:t> </a:t>
            </a:r>
            <a:r>
              <a:rPr lang="it-IT" sz="1200" b="0" dirty="0" err="1">
                <a:solidFill>
                  <a:schemeClr val="bg1"/>
                </a:solidFill>
                <a:effectLst/>
                <a:latin typeface="Courier New" panose="02070309020205020404" pitchFamily="49" charset="0"/>
              </a:rPr>
              <a:t>df_filtered</a:t>
            </a:r>
            <a:endParaRPr lang="it-IT" sz="1200" b="0" dirty="0">
              <a:solidFill>
                <a:schemeClr val="bg1"/>
              </a:solidFill>
              <a:effectLst/>
              <a:latin typeface="Courier New" panose="02070309020205020404" pitchFamily="49" charset="0"/>
            </a:endParaRPr>
          </a:p>
          <a:p>
            <a:endParaRPr lang="it-IT" sz="1200" dirty="0"/>
          </a:p>
        </p:txBody>
      </p:sp>
    </p:spTree>
    <p:extLst>
      <p:ext uri="{BB962C8B-B14F-4D97-AF65-F5344CB8AC3E}">
        <p14:creationId xmlns:p14="http://schemas.microsoft.com/office/powerpoint/2010/main" val="3361105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B27E-C09D-5726-7105-07124BC80EAF}"/>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5DFF8C4F-5DC4-7946-4B9A-1DD1E6CCB233}"/>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3. A </a:t>
            </a:r>
            <a:r>
              <a:rPr lang="it-IT" dirty="0" err="1"/>
              <a:t>statistical</a:t>
            </a:r>
            <a:r>
              <a:rPr lang="it-IT" dirty="0"/>
              <a:t> </a:t>
            </a:r>
            <a:r>
              <a:rPr lang="it-IT" dirty="0" err="1"/>
              <a:t>analysis</a:t>
            </a:r>
            <a:endParaRPr lang="it-IT" dirty="0"/>
          </a:p>
        </p:txBody>
      </p:sp>
      <p:sp>
        <p:nvSpPr>
          <p:cNvPr id="3" name="Titolo 2">
            <a:extLst>
              <a:ext uri="{FF2B5EF4-FFF2-40B4-BE49-F238E27FC236}">
                <a16:creationId xmlns:a16="http://schemas.microsoft.com/office/drawing/2014/main" id="{18289278-3CF2-C1AD-499D-BD4E39878DE0}"/>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err="1"/>
              <a:t>Theoretical</a:t>
            </a:r>
            <a:r>
              <a:rPr lang="it-IT" sz="2800" dirty="0"/>
              <a:t> count rate distribution</a:t>
            </a:r>
          </a:p>
        </p:txBody>
      </p:sp>
      <p:sp>
        <p:nvSpPr>
          <p:cNvPr id="6" name="CasellaDiTesto 5">
            <a:extLst>
              <a:ext uri="{FF2B5EF4-FFF2-40B4-BE49-F238E27FC236}">
                <a16:creationId xmlns:a16="http://schemas.microsoft.com/office/drawing/2014/main" id="{05068E46-446A-F84D-F056-3018A02B174A}"/>
              </a:ext>
            </a:extLst>
          </p:cNvPr>
          <p:cNvSpPr txBox="1"/>
          <p:nvPr/>
        </p:nvSpPr>
        <p:spPr>
          <a:xfrm>
            <a:off x="603595" y="2795931"/>
            <a:ext cx="11514513" cy="369332"/>
          </a:xfrm>
          <a:prstGeom prst="rect">
            <a:avLst/>
          </a:prstGeom>
          <a:noFill/>
        </p:spPr>
        <p:txBody>
          <a:bodyPr wrap="square" rtlCol="0">
            <a:spAutoFit/>
          </a:bodyPr>
          <a:lstStyle/>
          <a:p>
            <a:r>
              <a:rPr lang="it-IT" dirty="0">
                <a:solidFill>
                  <a:schemeClr val="bg1"/>
                </a:solidFill>
              </a:rPr>
              <a:t>In </a:t>
            </a:r>
            <a:r>
              <a:rPr lang="it-IT" dirty="0" err="1">
                <a:solidFill>
                  <a:schemeClr val="bg1"/>
                </a:solidFill>
              </a:rPr>
              <a:t>order</a:t>
            </a:r>
            <a:r>
              <a:rPr lang="it-IT" dirty="0">
                <a:solidFill>
                  <a:schemeClr val="bg1"/>
                </a:solidFill>
              </a:rPr>
              <a:t> to </a:t>
            </a:r>
            <a:r>
              <a:rPr lang="it-IT" dirty="0" err="1">
                <a:solidFill>
                  <a:schemeClr val="bg1"/>
                </a:solidFill>
              </a:rPr>
              <a:t>analyze</a:t>
            </a:r>
            <a:r>
              <a:rPr lang="it-IT" dirty="0">
                <a:solidFill>
                  <a:schemeClr val="bg1"/>
                </a:solidFill>
              </a:rPr>
              <a:t> the count rate distribution, </a:t>
            </a:r>
            <a:r>
              <a:rPr lang="it-IT" dirty="0" err="1">
                <a:solidFill>
                  <a:schemeClr val="bg1"/>
                </a:solidFill>
              </a:rPr>
              <a:t>that</a:t>
            </a:r>
            <a:r>
              <a:rPr lang="it-IT" dirty="0">
                <a:solidFill>
                  <a:schemeClr val="bg1"/>
                </a:solidFill>
              </a:rPr>
              <a:t> in </a:t>
            </a:r>
            <a:r>
              <a:rPr lang="it-IT" dirty="0" err="1">
                <a:solidFill>
                  <a:schemeClr val="bg1"/>
                </a:solidFill>
              </a:rPr>
              <a:t>our</a:t>
            </a:r>
            <a:r>
              <a:rPr lang="it-IT" dirty="0">
                <a:solidFill>
                  <a:schemeClr val="bg1"/>
                </a:solidFill>
              </a:rPr>
              <a:t> case </a:t>
            </a:r>
            <a:r>
              <a:rPr lang="it-IT" dirty="0" err="1">
                <a:solidFill>
                  <a:schemeClr val="bg1"/>
                </a:solidFill>
              </a:rPr>
              <a:t>is</a:t>
            </a:r>
            <a:r>
              <a:rPr lang="it-IT" dirty="0">
                <a:solidFill>
                  <a:schemeClr val="bg1"/>
                </a:solidFill>
              </a:rPr>
              <a:t> a </a:t>
            </a:r>
            <a:r>
              <a:rPr lang="it-IT" b="1" dirty="0">
                <a:solidFill>
                  <a:schemeClr val="bg1"/>
                </a:solidFill>
              </a:rPr>
              <a:t>per-bin</a:t>
            </a:r>
            <a:r>
              <a:rPr lang="it-IT" dirty="0">
                <a:solidFill>
                  <a:schemeClr val="bg1"/>
                </a:solidFill>
              </a:rPr>
              <a:t> distribution (</a:t>
            </a:r>
            <a:r>
              <a:rPr lang="it-IT" dirty="0" err="1">
                <a:solidFill>
                  <a:schemeClr val="bg1"/>
                </a:solidFill>
              </a:rPr>
              <a:t>within</a:t>
            </a:r>
            <a:r>
              <a:rPr lang="it-IT" dirty="0">
                <a:solidFill>
                  <a:schemeClr val="bg1"/>
                </a:solidFill>
              </a:rPr>
              <a:t> each 15s bin).</a:t>
            </a:r>
          </a:p>
        </p:txBody>
      </p:sp>
      <p:sp>
        <p:nvSpPr>
          <p:cNvPr id="8" name="CasellaDiTesto 7">
            <a:extLst>
              <a:ext uri="{FF2B5EF4-FFF2-40B4-BE49-F238E27FC236}">
                <a16:creationId xmlns:a16="http://schemas.microsoft.com/office/drawing/2014/main" id="{2AFCC929-0F38-C123-F0E7-354B2D13B1A9}"/>
              </a:ext>
            </a:extLst>
          </p:cNvPr>
          <p:cNvSpPr txBox="1"/>
          <p:nvPr/>
        </p:nvSpPr>
        <p:spPr>
          <a:xfrm>
            <a:off x="603595" y="3275007"/>
            <a:ext cx="10507750" cy="1200329"/>
          </a:xfrm>
          <a:prstGeom prst="rect">
            <a:avLst/>
          </a:prstGeom>
          <a:noFill/>
        </p:spPr>
        <p:txBody>
          <a:bodyPr wrap="square">
            <a:spAutoFit/>
          </a:bodyPr>
          <a:lstStyle/>
          <a:p>
            <a:r>
              <a:rPr lang="en-US" dirty="0">
                <a:solidFill>
                  <a:schemeClr val="bg1"/>
                </a:solidFill>
              </a:rPr>
              <a:t>Theoretically, the underlying process of a counting experiment is a </a:t>
            </a:r>
            <a:r>
              <a:rPr lang="en-US" b="1" dirty="0">
                <a:solidFill>
                  <a:schemeClr val="bg1"/>
                </a:solidFill>
              </a:rPr>
              <a:t>Poisson</a:t>
            </a:r>
            <a:r>
              <a:rPr lang="en-US" dirty="0">
                <a:solidFill>
                  <a:schemeClr val="bg1"/>
                </a:solidFill>
              </a:rPr>
              <a:t>, because we count independent events over a fixed time interval. </a:t>
            </a:r>
          </a:p>
          <a:p>
            <a:endParaRPr lang="en-US" dirty="0">
              <a:solidFill>
                <a:schemeClr val="bg1"/>
              </a:solidFill>
            </a:endParaRPr>
          </a:p>
          <a:p>
            <a:r>
              <a:rPr lang="en-US" dirty="0">
                <a:solidFill>
                  <a:schemeClr val="bg1"/>
                </a:solidFill>
              </a:rPr>
              <a:t>Indeed, our physical model is:</a:t>
            </a:r>
            <a:endParaRPr lang="it-IT" dirty="0">
              <a:solidFill>
                <a:schemeClr val="bg1"/>
              </a:solidFill>
            </a:endParaRP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0C19B0B7-72CB-43AD-2617-CC0BB00BDB5B}"/>
                  </a:ext>
                </a:extLst>
              </p:cNvPr>
              <p:cNvSpPr txBox="1"/>
              <p:nvPr/>
            </p:nvSpPr>
            <p:spPr>
              <a:xfrm>
                <a:off x="706581" y="4674787"/>
                <a:ext cx="28678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𝐶</m:t>
                          </m:r>
                        </m:e>
                        <m:sub>
                          <m:r>
                            <a:rPr lang="it-IT" sz="2400" b="0" i="1" smtClean="0">
                              <a:solidFill>
                                <a:schemeClr val="bg1"/>
                              </a:solidFill>
                              <a:latin typeface="Cambria Math" panose="02040503050406030204" pitchFamily="18" charset="0"/>
                            </a:rPr>
                            <m:t>𝑡</m:t>
                          </m:r>
                        </m:sub>
                      </m:sSub>
                      <m:r>
                        <a:rPr lang="it-IT" sz="2400" b="0" i="1" smtClean="0">
                          <a:solidFill>
                            <a:schemeClr val="bg1"/>
                          </a:solidFill>
                          <a:latin typeface="Cambria Math" panose="02040503050406030204" pitchFamily="18" charset="0"/>
                        </a:rPr>
                        <m:t>∼</m:t>
                      </m:r>
                      <m:r>
                        <a:rPr lang="it-IT" sz="2400" b="0" i="1" smtClean="0">
                          <a:solidFill>
                            <a:schemeClr val="bg1"/>
                          </a:solidFill>
                          <a:latin typeface="Cambria Math" panose="02040503050406030204" pitchFamily="18" charset="0"/>
                        </a:rPr>
                        <m:t>𝑃𝑜𝑖𝑠𝑠𝑜𝑛</m:t>
                      </m:r>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𝜆</m:t>
                          </m:r>
                        </m:e>
                        <m:sub>
                          <m:r>
                            <a:rPr lang="it-IT" sz="2400" b="0" i="1" smtClean="0">
                              <a:solidFill>
                                <a:schemeClr val="bg1"/>
                              </a:solidFill>
                              <a:latin typeface="Cambria Math" panose="02040503050406030204" pitchFamily="18" charset="0"/>
                            </a:rPr>
                            <m:t>𝑡</m:t>
                          </m:r>
                        </m:sub>
                      </m:sSub>
                      <m:r>
                        <a:rPr lang="it-IT" sz="2400" b="0" i="1" smtClean="0">
                          <a:solidFill>
                            <a:schemeClr val="bg1"/>
                          </a:solidFill>
                          <a:latin typeface="Cambria Math" panose="02040503050406030204" pitchFamily="18" charset="0"/>
                        </a:rPr>
                        <m:t>)</m:t>
                      </m:r>
                    </m:oMath>
                  </m:oMathPara>
                </a14:m>
                <a:endParaRPr lang="it-IT" sz="2000" dirty="0">
                  <a:solidFill>
                    <a:schemeClr val="bg1"/>
                  </a:solidFill>
                </a:endParaRPr>
              </a:p>
            </p:txBody>
          </p:sp>
        </mc:Choice>
        <mc:Fallback xmlns="">
          <p:sp>
            <p:nvSpPr>
              <p:cNvPr id="9" name="CasellaDiTesto 8">
                <a:extLst>
                  <a:ext uri="{FF2B5EF4-FFF2-40B4-BE49-F238E27FC236}">
                    <a16:creationId xmlns:a16="http://schemas.microsoft.com/office/drawing/2014/main" id="{0C19B0B7-72CB-43AD-2617-CC0BB00BDB5B}"/>
                  </a:ext>
                </a:extLst>
              </p:cNvPr>
              <p:cNvSpPr txBox="1">
                <a:spLocks noRot="1" noChangeAspect="1" noMove="1" noResize="1" noEditPoints="1" noAdjustHandles="1" noChangeArrowheads="1" noChangeShapeType="1" noTextEdit="1"/>
              </p:cNvSpPr>
              <p:nvPr/>
            </p:nvSpPr>
            <p:spPr>
              <a:xfrm>
                <a:off x="706581" y="4674787"/>
                <a:ext cx="2867891" cy="369332"/>
              </a:xfrm>
              <a:prstGeom prst="rect">
                <a:avLst/>
              </a:prstGeom>
              <a:blipFill>
                <a:blip r:embed="rId3"/>
                <a:stretch>
                  <a:fillRect b="-38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A4560B0E-7331-0F1E-DEDF-149440007368}"/>
                  </a:ext>
                </a:extLst>
              </p:cNvPr>
              <p:cNvSpPr txBox="1"/>
              <p:nvPr/>
            </p:nvSpPr>
            <p:spPr>
              <a:xfrm>
                <a:off x="5717911" y="4441765"/>
                <a:ext cx="3455113" cy="759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solidFill>
                            <a:schemeClr val="bg1"/>
                          </a:solidFill>
                          <a:latin typeface="Cambria Math" panose="02040503050406030204" pitchFamily="18" charset="0"/>
                        </a:rPr>
                        <m:t>𝑃𝑜𝑖𝑠𝑠𝑜𝑛</m:t>
                      </m:r>
                      <m:d>
                        <m:dPr>
                          <m:ctrlPr>
                            <a:rPr lang="it-IT" sz="2400" b="0" i="1" smtClean="0">
                              <a:solidFill>
                                <a:schemeClr val="bg1"/>
                              </a:solidFill>
                              <a:latin typeface="Cambria Math" panose="02040503050406030204" pitchFamily="18" charset="0"/>
                            </a:rPr>
                          </m:ctrlPr>
                        </m:dPr>
                        <m:e>
                          <m:r>
                            <a:rPr lang="it-IT" sz="2400" b="0" i="1" smtClean="0">
                              <a:solidFill>
                                <a:schemeClr val="bg1"/>
                              </a:solidFill>
                              <a:latin typeface="Cambria Math" panose="02040503050406030204" pitchFamily="18" charset="0"/>
                            </a:rPr>
                            <m:t>𝑋</m:t>
                          </m:r>
                          <m:r>
                            <a:rPr lang="it-IT" sz="2400" b="0" i="1" smtClean="0">
                              <a:solidFill>
                                <a:schemeClr val="bg1"/>
                              </a:solidFill>
                              <a:latin typeface="Cambria Math" panose="02040503050406030204" pitchFamily="18" charset="0"/>
                            </a:rPr>
                            <m:t>=</m:t>
                          </m:r>
                          <m:r>
                            <a:rPr lang="it-IT" sz="2400" b="0" i="1" smtClean="0">
                              <a:solidFill>
                                <a:schemeClr val="bg1"/>
                              </a:solidFill>
                              <a:latin typeface="Cambria Math" panose="02040503050406030204" pitchFamily="18" charset="0"/>
                            </a:rPr>
                            <m:t>𝑥</m:t>
                          </m:r>
                        </m:e>
                      </m:d>
                      <m:r>
                        <a:rPr lang="it-IT" sz="2400" b="0" i="1" smtClean="0">
                          <a:solidFill>
                            <a:schemeClr val="bg1"/>
                          </a:solidFill>
                          <a:latin typeface="Cambria Math" panose="02040503050406030204" pitchFamily="18" charset="0"/>
                        </a:rPr>
                        <m:t>= </m:t>
                      </m:r>
                      <m:f>
                        <m:fPr>
                          <m:ctrlPr>
                            <a:rPr lang="it-IT" sz="2400" b="0" i="1" smtClean="0">
                              <a:solidFill>
                                <a:schemeClr val="bg1"/>
                              </a:solidFill>
                              <a:latin typeface="Cambria Math" panose="02040503050406030204" pitchFamily="18" charset="0"/>
                            </a:rPr>
                          </m:ctrlPr>
                        </m:fPr>
                        <m:num>
                          <m:sSup>
                            <m:sSupPr>
                              <m:ctrlPr>
                                <a:rPr lang="it-IT" sz="2400" i="1">
                                  <a:solidFill>
                                    <a:schemeClr val="bg1"/>
                                  </a:solidFill>
                                  <a:latin typeface="Cambria Math" panose="02040503050406030204" pitchFamily="18" charset="0"/>
                                </a:rPr>
                              </m:ctrlPr>
                            </m:sSupPr>
                            <m:e>
                              <m:r>
                                <a:rPr lang="it-IT" sz="2400" i="1">
                                  <a:solidFill>
                                    <a:schemeClr val="bg1"/>
                                  </a:solidFill>
                                  <a:latin typeface="Cambria Math" panose="02040503050406030204" pitchFamily="18" charset="0"/>
                                </a:rPr>
                                <m:t>𝜆</m:t>
                              </m:r>
                            </m:e>
                            <m:sup>
                              <m:r>
                                <a:rPr lang="it-IT" sz="2400" i="1">
                                  <a:solidFill>
                                    <a:schemeClr val="bg1"/>
                                  </a:solidFill>
                                  <a:latin typeface="Cambria Math" panose="02040503050406030204" pitchFamily="18" charset="0"/>
                                </a:rPr>
                                <m:t>𝑥</m:t>
                              </m:r>
                            </m:sup>
                          </m:sSup>
                          <m:sSup>
                            <m:sSupPr>
                              <m:ctrlPr>
                                <a:rPr lang="it-IT" sz="2400" i="1">
                                  <a:solidFill>
                                    <a:schemeClr val="bg1"/>
                                  </a:solidFill>
                                  <a:latin typeface="Cambria Math" panose="02040503050406030204" pitchFamily="18" charset="0"/>
                                </a:rPr>
                              </m:ctrlPr>
                            </m:sSupPr>
                            <m:e>
                              <m:r>
                                <a:rPr lang="it-IT" sz="2400" i="1">
                                  <a:solidFill>
                                    <a:schemeClr val="bg1"/>
                                  </a:solidFill>
                                  <a:latin typeface="Cambria Math" panose="02040503050406030204" pitchFamily="18" charset="0"/>
                                </a:rPr>
                                <m:t>𝑒</m:t>
                              </m:r>
                            </m:e>
                            <m:sup>
                              <m:r>
                                <a:rPr lang="it-IT" sz="2400" i="1">
                                  <a:solidFill>
                                    <a:schemeClr val="bg1"/>
                                  </a:solidFill>
                                  <a:latin typeface="Cambria Math" panose="02040503050406030204" pitchFamily="18" charset="0"/>
                                </a:rPr>
                                <m:t>−</m:t>
                              </m:r>
                              <m:r>
                                <a:rPr lang="it-IT" sz="2400" i="1">
                                  <a:solidFill>
                                    <a:schemeClr val="bg1"/>
                                  </a:solidFill>
                                  <a:latin typeface="Cambria Math" panose="02040503050406030204" pitchFamily="18" charset="0"/>
                                </a:rPr>
                                <m:t>𝜆</m:t>
                              </m:r>
                            </m:sup>
                          </m:sSup>
                        </m:num>
                        <m:den>
                          <m:r>
                            <a:rPr lang="it-IT" sz="2400" b="0" i="1" smtClean="0">
                              <a:solidFill>
                                <a:schemeClr val="bg1"/>
                              </a:solidFill>
                              <a:latin typeface="Cambria Math" panose="02040503050406030204" pitchFamily="18" charset="0"/>
                            </a:rPr>
                            <m:t>𝑥</m:t>
                          </m:r>
                          <m:r>
                            <a:rPr lang="it-IT" sz="2400" b="0" i="1" smtClean="0">
                              <a:solidFill>
                                <a:schemeClr val="bg1"/>
                              </a:solidFill>
                              <a:latin typeface="Cambria Math" panose="02040503050406030204" pitchFamily="18" charset="0"/>
                            </a:rPr>
                            <m:t>!</m:t>
                          </m:r>
                        </m:den>
                      </m:f>
                    </m:oMath>
                  </m:oMathPara>
                </a14:m>
                <a:endParaRPr lang="it-IT" sz="2400" dirty="0"/>
              </a:p>
            </p:txBody>
          </p:sp>
        </mc:Choice>
        <mc:Fallback xmlns="">
          <p:sp>
            <p:nvSpPr>
              <p:cNvPr id="11" name="CasellaDiTesto 10">
                <a:extLst>
                  <a:ext uri="{FF2B5EF4-FFF2-40B4-BE49-F238E27FC236}">
                    <a16:creationId xmlns:a16="http://schemas.microsoft.com/office/drawing/2014/main" id="{A4560B0E-7331-0F1E-DEDF-149440007368}"/>
                  </a:ext>
                </a:extLst>
              </p:cNvPr>
              <p:cNvSpPr txBox="1">
                <a:spLocks noRot="1" noChangeAspect="1" noMove="1" noResize="1" noEditPoints="1" noAdjustHandles="1" noChangeArrowheads="1" noChangeShapeType="1" noTextEdit="1"/>
              </p:cNvSpPr>
              <p:nvPr/>
            </p:nvSpPr>
            <p:spPr>
              <a:xfrm>
                <a:off x="5717911" y="4441765"/>
                <a:ext cx="3455113" cy="759567"/>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23DF2620-9632-94F6-3908-672AF2BCA929}"/>
                  </a:ext>
                </a:extLst>
              </p:cNvPr>
              <p:cNvSpPr txBox="1"/>
              <p:nvPr/>
            </p:nvSpPr>
            <p:spPr>
              <a:xfrm>
                <a:off x="5717911" y="5414681"/>
                <a:ext cx="5070162" cy="646331"/>
              </a:xfrm>
              <a:prstGeom prst="rect">
                <a:avLst/>
              </a:prstGeom>
              <a:noFill/>
            </p:spPr>
            <p:txBody>
              <a:bodyPr wrap="square" rtlCol="0">
                <a:spAutoFit/>
              </a:bodyPr>
              <a:lstStyle/>
              <a:p>
                <a:r>
                  <a:rPr lang="it-IT" dirty="0" err="1">
                    <a:solidFill>
                      <a:schemeClr val="bg1"/>
                    </a:solidFill>
                  </a:rPr>
                  <a:t>where</a:t>
                </a:r>
                <a:r>
                  <a:rPr lang="it-IT" dirty="0">
                    <a:solidFill>
                      <a:schemeClr val="bg1"/>
                    </a:solidFill>
                  </a:rPr>
                  <a:t> </a:t>
                </a:r>
                <a14:m>
                  <m:oMath xmlns:m="http://schemas.openxmlformats.org/officeDocument/2006/math">
                    <m:r>
                      <a:rPr lang="it-IT" i="1">
                        <a:solidFill>
                          <a:schemeClr val="bg1"/>
                        </a:solidFill>
                        <a:latin typeface="Cambria Math" panose="02040503050406030204" pitchFamily="18" charset="0"/>
                      </a:rPr>
                      <m:t>𝜆</m:t>
                    </m:r>
                  </m:oMath>
                </a14:m>
                <a:r>
                  <a:rPr lang="it-IT" dirty="0">
                    <a:solidFill>
                      <a:schemeClr val="bg1"/>
                    </a:solidFill>
                  </a:rPr>
                  <a:t> </a:t>
                </a:r>
                <a:r>
                  <a:rPr lang="it-IT" dirty="0" err="1">
                    <a:solidFill>
                      <a:schemeClr val="bg1"/>
                    </a:solidFill>
                  </a:rPr>
                  <a:t>is</a:t>
                </a:r>
                <a:r>
                  <a:rPr lang="it-IT" dirty="0">
                    <a:solidFill>
                      <a:schemeClr val="bg1"/>
                    </a:solidFill>
                  </a:rPr>
                  <a:t> the </a:t>
                </a:r>
                <a:r>
                  <a:rPr lang="it-IT" dirty="0" err="1">
                    <a:solidFill>
                      <a:schemeClr val="bg1"/>
                    </a:solidFill>
                  </a:rPr>
                  <a:t>mean</a:t>
                </a:r>
                <a:r>
                  <a:rPr lang="it-IT" dirty="0">
                    <a:solidFill>
                      <a:schemeClr val="bg1"/>
                    </a:solidFill>
                  </a:rPr>
                  <a:t> </a:t>
                </a:r>
                <a:r>
                  <a:rPr lang="it-IT" dirty="0" err="1">
                    <a:solidFill>
                      <a:schemeClr val="bg1"/>
                    </a:solidFill>
                  </a:rPr>
                  <a:t>number</a:t>
                </a:r>
                <a:r>
                  <a:rPr lang="it-IT" dirty="0">
                    <a:solidFill>
                      <a:schemeClr val="bg1"/>
                    </a:solidFill>
                  </a:rPr>
                  <a:t> of </a:t>
                </a:r>
                <a:r>
                  <a:rPr lang="it-IT" dirty="0" err="1">
                    <a:solidFill>
                      <a:schemeClr val="bg1"/>
                    </a:solidFill>
                  </a:rPr>
                  <a:t>occurrences</a:t>
                </a:r>
                <a:r>
                  <a:rPr lang="it-IT" dirty="0">
                    <a:solidFill>
                      <a:schemeClr val="bg1"/>
                    </a:solidFill>
                  </a:rPr>
                  <a:t> in the </a:t>
                </a:r>
                <a:r>
                  <a:rPr lang="it-IT" dirty="0" err="1">
                    <a:solidFill>
                      <a:schemeClr val="bg1"/>
                    </a:solidFill>
                  </a:rPr>
                  <a:t>given</a:t>
                </a:r>
                <a:r>
                  <a:rPr lang="it-IT" dirty="0">
                    <a:solidFill>
                      <a:schemeClr val="bg1"/>
                    </a:solidFill>
                  </a:rPr>
                  <a:t> </a:t>
                </a:r>
                <a:r>
                  <a:rPr lang="it-IT" dirty="0" err="1">
                    <a:solidFill>
                      <a:schemeClr val="bg1"/>
                    </a:solidFill>
                  </a:rPr>
                  <a:t>interval</a:t>
                </a:r>
                <a:r>
                  <a:rPr lang="it-IT" dirty="0">
                    <a:solidFill>
                      <a:schemeClr val="bg1"/>
                    </a:solidFill>
                  </a:rPr>
                  <a:t>.</a:t>
                </a:r>
              </a:p>
            </p:txBody>
          </p:sp>
        </mc:Choice>
        <mc:Fallback xmlns="">
          <p:sp>
            <p:nvSpPr>
              <p:cNvPr id="13" name="CasellaDiTesto 12">
                <a:extLst>
                  <a:ext uri="{FF2B5EF4-FFF2-40B4-BE49-F238E27FC236}">
                    <a16:creationId xmlns:a16="http://schemas.microsoft.com/office/drawing/2014/main" id="{23DF2620-9632-94F6-3908-672AF2BCA929}"/>
                  </a:ext>
                </a:extLst>
              </p:cNvPr>
              <p:cNvSpPr txBox="1">
                <a:spLocks noRot="1" noChangeAspect="1" noMove="1" noResize="1" noEditPoints="1" noAdjustHandles="1" noChangeArrowheads="1" noChangeShapeType="1" noTextEdit="1"/>
              </p:cNvSpPr>
              <p:nvPr/>
            </p:nvSpPr>
            <p:spPr>
              <a:xfrm>
                <a:off x="5717911" y="5414681"/>
                <a:ext cx="5070162" cy="646331"/>
              </a:xfrm>
              <a:prstGeom prst="rect">
                <a:avLst/>
              </a:prstGeom>
              <a:blipFill>
                <a:blip r:embed="rId5"/>
                <a:stretch>
                  <a:fillRect l="-1082" t="-4717" r="-1322" b="-1415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ECFEB5ED-9758-7930-7C77-61EA4A335054}"/>
                  </a:ext>
                </a:extLst>
              </p:cNvPr>
              <p:cNvSpPr txBox="1"/>
              <p:nvPr/>
            </p:nvSpPr>
            <p:spPr>
              <a:xfrm>
                <a:off x="1067513" y="4688685"/>
                <a:ext cx="676859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2000" b="0" i="1" smtClean="0">
                          <a:solidFill>
                            <a:schemeClr val="bg1"/>
                          </a:solidFill>
                          <a:latin typeface="Cambria Math" panose="02040503050406030204" pitchFamily="18" charset="0"/>
                        </a:rPr>
                        <m:t>𝑠</m:t>
                      </m:r>
                      <m:r>
                        <a:rPr lang="it-IT" sz="2000" b="0" i="1" smtClean="0">
                          <a:solidFill>
                            <a:schemeClr val="bg1"/>
                          </a:solidFill>
                          <a:latin typeface="Cambria Math" panose="02040503050406030204" pitchFamily="18" charset="0"/>
                        </a:rPr>
                        <m:t>.</m:t>
                      </m:r>
                      <m:r>
                        <a:rPr lang="it-IT" sz="2000" b="0" i="1" smtClean="0">
                          <a:solidFill>
                            <a:schemeClr val="bg1"/>
                          </a:solidFill>
                          <a:latin typeface="Cambria Math" panose="02040503050406030204" pitchFamily="18" charset="0"/>
                        </a:rPr>
                        <m:t>𝑡</m:t>
                      </m:r>
                      <m:r>
                        <a:rPr lang="it-IT" sz="2000" b="0" i="1" smtClean="0">
                          <a:solidFill>
                            <a:schemeClr val="bg1"/>
                          </a:solidFill>
                          <a:latin typeface="Cambria Math" panose="02040503050406030204" pitchFamily="18" charset="0"/>
                        </a:rPr>
                        <m:t>. </m:t>
                      </m:r>
                    </m:oMath>
                  </m:oMathPara>
                </a14:m>
                <a:endParaRPr lang="it-IT" dirty="0">
                  <a:solidFill>
                    <a:schemeClr val="bg1"/>
                  </a:solidFill>
                </a:endParaRPr>
              </a:p>
            </p:txBody>
          </p:sp>
        </mc:Choice>
        <mc:Fallback xmlns="">
          <p:sp>
            <p:nvSpPr>
              <p:cNvPr id="19" name="CasellaDiTesto 18">
                <a:extLst>
                  <a:ext uri="{FF2B5EF4-FFF2-40B4-BE49-F238E27FC236}">
                    <a16:creationId xmlns:a16="http://schemas.microsoft.com/office/drawing/2014/main" id="{ECFEB5ED-9758-7930-7C77-61EA4A335054}"/>
                  </a:ext>
                </a:extLst>
              </p:cNvPr>
              <p:cNvSpPr txBox="1">
                <a:spLocks noRot="1" noChangeAspect="1" noMove="1" noResize="1" noEditPoints="1" noAdjustHandles="1" noChangeArrowheads="1" noChangeShapeType="1" noTextEdit="1"/>
              </p:cNvSpPr>
              <p:nvPr/>
            </p:nvSpPr>
            <p:spPr>
              <a:xfrm>
                <a:off x="1067513" y="4688685"/>
                <a:ext cx="6768594" cy="400110"/>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6246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DD28B-23B4-FDFA-C39B-4DA05F4CEA9D}"/>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335BB5A6-F0CD-0EE5-64EC-9EE6EF498A8E}"/>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3. A </a:t>
            </a:r>
            <a:r>
              <a:rPr lang="it-IT" dirty="0" err="1"/>
              <a:t>statistical</a:t>
            </a:r>
            <a:r>
              <a:rPr lang="it-IT" dirty="0"/>
              <a:t> </a:t>
            </a:r>
            <a:r>
              <a:rPr lang="it-IT" dirty="0" err="1"/>
              <a:t>analysis</a:t>
            </a:r>
            <a:endParaRPr lang="it-IT" dirty="0"/>
          </a:p>
        </p:txBody>
      </p:sp>
      <p:sp>
        <p:nvSpPr>
          <p:cNvPr id="3" name="Titolo 2">
            <a:extLst>
              <a:ext uri="{FF2B5EF4-FFF2-40B4-BE49-F238E27FC236}">
                <a16:creationId xmlns:a16="http://schemas.microsoft.com/office/drawing/2014/main" id="{75398BEB-6154-7DAF-841E-71A19EAB53D4}"/>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First </a:t>
            </a:r>
            <a:r>
              <a:rPr lang="it-IT" sz="2800" dirty="0" err="1"/>
              <a:t>issue</a:t>
            </a:r>
            <a:r>
              <a:rPr lang="it-IT" sz="2800" dirty="0"/>
              <a:t>: </a:t>
            </a:r>
            <a:r>
              <a:rPr lang="it-IT" sz="2800" dirty="0" err="1"/>
              <a:t>overdispersion</a:t>
            </a:r>
            <a:r>
              <a:rPr lang="it-IT" sz="2800" dirty="0"/>
              <a:t> (var &gt;&gt; </a:t>
            </a:r>
            <a:r>
              <a:rPr lang="it-IT" sz="2800" dirty="0" err="1"/>
              <a:t>mean</a:t>
            </a:r>
            <a:r>
              <a:rPr lang="it-IT" sz="2800" dirty="0"/>
              <a:t>)</a:t>
            </a:r>
          </a:p>
        </p:txBody>
      </p:sp>
      <p:sp>
        <p:nvSpPr>
          <p:cNvPr id="12" name="CasellaDiTesto 11">
            <a:extLst>
              <a:ext uri="{FF2B5EF4-FFF2-40B4-BE49-F238E27FC236}">
                <a16:creationId xmlns:a16="http://schemas.microsoft.com/office/drawing/2014/main" id="{B6F37F46-016E-AE2D-932B-0881DBFAA48F}"/>
              </a:ext>
            </a:extLst>
          </p:cNvPr>
          <p:cNvSpPr txBox="1"/>
          <p:nvPr/>
        </p:nvSpPr>
        <p:spPr>
          <a:xfrm>
            <a:off x="5748251" y="3014881"/>
            <a:ext cx="5797204"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Detector 1: median </a:t>
            </a:r>
            <a:r>
              <a:rPr lang="el-GR" sz="1600" dirty="0">
                <a:solidFill>
                  <a:schemeClr val="bg1"/>
                </a:solidFill>
              </a:rPr>
              <a:t>φ = 2.260</a:t>
            </a:r>
          </a:p>
          <a:p>
            <a:pPr marL="285750" indent="-285750">
              <a:buFont typeface="Arial" panose="020B0604020202020204" pitchFamily="34" charset="0"/>
              <a:buChar char="•"/>
            </a:pPr>
            <a:r>
              <a:rPr lang="en-US" sz="1600" dirty="0">
                <a:solidFill>
                  <a:schemeClr val="bg1"/>
                </a:solidFill>
              </a:rPr>
              <a:t>Detector 2: median </a:t>
            </a:r>
            <a:r>
              <a:rPr lang="el-GR" sz="1600" dirty="0">
                <a:solidFill>
                  <a:schemeClr val="bg1"/>
                </a:solidFill>
              </a:rPr>
              <a:t>φ = 2.278</a:t>
            </a:r>
          </a:p>
          <a:p>
            <a:pPr marL="285750" indent="-285750">
              <a:buFont typeface="Arial" panose="020B0604020202020204" pitchFamily="34" charset="0"/>
              <a:buChar char="•"/>
            </a:pPr>
            <a:r>
              <a:rPr lang="en-US" sz="1600" dirty="0">
                <a:solidFill>
                  <a:schemeClr val="bg1"/>
                </a:solidFill>
              </a:rPr>
              <a:t>Detector 3: median </a:t>
            </a:r>
            <a:r>
              <a:rPr lang="el-GR" sz="1600" dirty="0">
                <a:solidFill>
                  <a:schemeClr val="bg1"/>
                </a:solidFill>
              </a:rPr>
              <a:t>φ = 1.649</a:t>
            </a:r>
          </a:p>
          <a:p>
            <a:pPr marL="285750" indent="-285750">
              <a:buFont typeface="Arial" panose="020B0604020202020204" pitchFamily="34" charset="0"/>
              <a:buChar char="•"/>
            </a:pPr>
            <a:r>
              <a:rPr lang="en-US" sz="1600" dirty="0">
                <a:solidFill>
                  <a:schemeClr val="bg1"/>
                </a:solidFill>
              </a:rPr>
              <a:t>Detector 4: median </a:t>
            </a:r>
            <a:r>
              <a:rPr lang="el-GR" sz="1600" dirty="0">
                <a:solidFill>
                  <a:schemeClr val="bg1"/>
                </a:solidFill>
              </a:rPr>
              <a:t>φ = 1.651</a:t>
            </a:r>
          </a:p>
          <a:p>
            <a:pPr marL="285750" indent="-285750">
              <a:buFont typeface="Arial" panose="020B0604020202020204" pitchFamily="34" charset="0"/>
              <a:buChar char="•"/>
            </a:pPr>
            <a:r>
              <a:rPr lang="en-US" sz="1600" dirty="0">
                <a:solidFill>
                  <a:schemeClr val="bg1"/>
                </a:solidFill>
              </a:rPr>
              <a:t>Detector 5: median </a:t>
            </a:r>
            <a:r>
              <a:rPr lang="el-GR" sz="1600" dirty="0">
                <a:solidFill>
                  <a:schemeClr val="bg1"/>
                </a:solidFill>
              </a:rPr>
              <a:t>φ = 1.692</a:t>
            </a:r>
          </a:p>
          <a:p>
            <a:pPr marL="285750" indent="-285750">
              <a:buFont typeface="Arial" panose="020B0604020202020204" pitchFamily="34" charset="0"/>
              <a:buChar char="•"/>
            </a:pPr>
            <a:r>
              <a:rPr lang="en-US" sz="1600" dirty="0">
                <a:solidFill>
                  <a:schemeClr val="bg1"/>
                </a:solidFill>
              </a:rPr>
              <a:t>Detector 6: median </a:t>
            </a:r>
            <a:r>
              <a:rPr lang="el-GR" sz="1600" dirty="0">
                <a:solidFill>
                  <a:schemeClr val="bg1"/>
                </a:solidFill>
              </a:rPr>
              <a:t>φ = 1.689</a:t>
            </a:r>
            <a:endParaRPr lang="it-IT"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a:p>
            <a:pPr algn="just"/>
            <a:r>
              <a:rPr lang="en-US" sz="1600" dirty="0">
                <a:solidFill>
                  <a:schemeClr val="bg1"/>
                </a:solidFill>
              </a:rPr>
              <a:t>As we can see from the plot (in log-scale) and the results above, there is a clear sign of </a:t>
            </a:r>
            <a:r>
              <a:rPr lang="en-US" sz="1600" b="1" dirty="0">
                <a:solidFill>
                  <a:schemeClr val="bg1"/>
                </a:solidFill>
              </a:rPr>
              <a:t>overdispersion </a:t>
            </a:r>
            <a:r>
              <a:rPr lang="en-US" sz="1600" dirty="0">
                <a:solidFill>
                  <a:schemeClr val="bg1"/>
                </a:solidFill>
              </a:rPr>
              <a:t>(here 50s).</a:t>
            </a:r>
          </a:p>
          <a:p>
            <a:r>
              <a:rPr lang="en-US" sz="1600" dirty="0">
                <a:solidFill>
                  <a:schemeClr val="bg1"/>
                </a:solidFill>
              </a:rPr>
              <a:t>The observed variance is several times larger than the Poisson expectation, around the average count.</a:t>
            </a:r>
          </a:p>
          <a:p>
            <a:r>
              <a:rPr lang="en-US" sz="1600" dirty="0">
                <a:solidFill>
                  <a:schemeClr val="bg1"/>
                </a:solidFill>
              </a:rPr>
              <a:t>A plain Poisson regression will systematically underestimate uncertainty and produce biased λ estimates. Larger windows blend distinct states and inflate variance.</a:t>
            </a:r>
            <a:endParaRPr lang="it-IT" sz="1600" dirty="0">
              <a:solidFill>
                <a:schemeClr val="bg1"/>
              </a:solidFill>
            </a:endParaRPr>
          </a:p>
        </p:txBody>
      </p:sp>
      <p:pic>
        <p:nvPicPr>
          <p:cNvPr id="5" name="Immagine 4" descr="Immagine che contiene testo, schermata, diagramma, linea&#10;&#10;Il contenuto generato dall'IA potrebbe non essere corretto.">
            <a:extLst>
              <a:ext uri="{FF2B5EF4-FFF2-40B4-BE49-F238E27FC236}">
                <a16:creationId xmlns:a16="http://schemas.microsoft.com/office/drawing/2014/main" id="{0616A790-50F0-21F5-0695-FC2CDD98A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96" y="2768659"/>
            <a:ext cx="4688840" cy="3759298"/>
          </a:xfrm>
          <a:prstGeom prst="rect">
            <a:avLst/>
          </a:prstGeom>
        </p:spPr>
      </p:pic>
    </p:spTree>
    <p:extLst>
      <p:ext uri="{BB962C8B-B14F-4D97-AF65-F5344CB8AC3E}">
        <p14:creationId xmlns:p14="http://schemas.microsoft.com/office/powerpoint/2010/main" val="1780006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492BD-6504-11A7-A8FF-75F5BE3F67C0}"/>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C7CBFD7A-30A9-C593-B7AB-B227EEB7A6A9}"/>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3. A </a:t>
            </a:r>
            <a:r>
              <a:rPr lang="it-IT" dirty="0" err="1"/>
              <a:t>statistical</a:t>
            </a:r>
            <a:r>
              <a:rPr lang="it-IT" dirty="0"/>
              <a:t> </a:t>
            </a:r>
            <a:r>
              <a:rPr lang="it-IT" dirty="0" err="1"/>
              <a:t>analysis</a:t>
            </a:r>
            <a:endParaRPr lang="it-IT" dirty="0"/>
          </a:p>
        </p:txBody>
      </p:sp>
      <p:sp>
        <p:nvSpPr>
          <p:cNvPr id="3" name="Titolo 2">
            <a:extLst>
              <a:ext uri="{FF2B5EF4-FFF2-40B4-BE49-F238E27FC236}">
                <a16:creationId xmlns:a16="http://schemas.microsoft.com/office/drawing/2014/main" id="{006B55CA-5E35-4296-D4CF-6E7170C028B9}"/>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Count rate distribution | 1s</a:t>
            </a:r>
          </a:p>
        </p:txBody>
      </p:sp>
      <p:sp>
        <p:nvSpPr>
          <p:cNvPr id="6" name="CasellaDiTesto 5">
            <a:extLst>
              <a:ext uri="{FF2B5EF4-FFF2-40B4-BE49-F238E27FC236}">
                <a16:creationId xmlns:a16="http://schemas.microsoft.com/office/drawing/2014/main" id="{28BD81CA-57E1-B0AC-5EB6-53EC8A3299CD}"/>
              </a:ext>
            </a:extLst>
          </p:cNvPr>
          <p:cNvSpPr txBox="1"/>
          <p:nvPr/>
        </p:nvSpPr>
        <p:spPr>
          <a:xfrm>
            <a:off x="603596" y="2764517"/>
            <a:ext cx="9713423" cy="923330"/>
          </a:xfrm>
          <a:prstGeom prst="rect">
            <a:avLst/>
          </a:prstGeom>
          <a:noFill/>
        </p:spPr>
        <p:txBody>
          <a:bodyPr wrap="square" rtlCol="0">
            <a:spAutoFit/>
          </a:bodyPr>
          <a:lstStyle/>
          <a:p>
            <a:r>
              <a:rPr lang="it-IT" dirty="0">
                <a:solidFill>
                  <a:schemeClr val="bg1"/>
                </a:solidFill>
              </a:rPr>
              <a:t>In </a:t>
            </a:r>
            <a:r>
              <a:rPr lang="it-IT" dirty="0" err="1">
                <a:solidFill>
                  <a:schemeClr val="bg1"/>
                </a:solidFill>
              </a:rPr>
              <a:t>order</a:t>
            </a:r>
            <a:r>
              <a:rPr lang="it-IT" dirty="0">
                <a:solidFill>
                  <a:schemeClr val="bg1"/>
                </a:solidFill>
              </a:rPr>
              <a:t> to </a:t>
            </a:r>
            <a:r>
              <a:rPr lang="it-IT" dirty="0" err="1">
                <a:solidFill>
                  <a:schemeClr val="bg1"/>
                </a:solidFill>
              </a:rPr>
              <a:t>properly</a:t>
            </a:r>
            <a:r>
              <a:rPr lang="it-IT" dirty="0">
                <a:solidFill>
                  <a:schemeClr val="bg1"/>
                </a:solidFill>
              </a:rPr>
              <a:t> </a:t>
            </a:r>
            <a:r>
              <a:rPr lang="it-IT" dirty="0" err="1">
                <a:solidFill>
                  <a:schemeClr val="bg1"/>
                </a:solidFill>
              </a:rPr>
              <a:t>analyze</a:t>
            </a:r>
            <a:r>
              <a:rPr lang="it-IT" dirty="0">
                <a:solidFill>
                  <a:schemeClr val="bg1"/>
                </a:solidFill>
              </a:rPr>
              <a:t> the count rate distribution, </a:t>
            </a:r>
            <a:r>
              <a:rPr lang="it-IT" dirty="0" err="1">
                <a:solidFill>
                  <a:schemeClr val="bg1"/>
                </a:solidFill>
              </a:rPr>
              <a:t>we</a:t>
            </a:r>
            <a:r>
              <a:rPr lang="it-IT" dirty="0">
                <a:solidFill>
                  <a:schemeClr val="bg1"/>
                </a:solidFill>
              </a:rPr>
              <a:t> </a:t>
            </a:r>
            <a:r>
              <a:rPr lang="it-IT" dirty="0" err="1">
                <a:solidFill>
                  <a:schemeClr val="bg1"/>
                </a:solidFill>
              </a:rPr>
              <a:t>should</a:t>
            </a:r>
            <a:r>
              <a:rPr lang="it-IT" dirty="0">
                <a:solidFill>
                  <a:schemeClr val="bg1"/>
                </a:solidFill>
              </a:rPr>
              <a:t> </a:t>
            </a:r>
            <a:r>
              <a:rPr lang="it-IT" dirty="0" err="1">
                <a:solidFill>
                  <a:schemeClr val="bg1"/>
                </a:solidFill>
              </a:rPr>
              <a:t>extract</a:t>
            </a:r>
            <a:r>
              <a:rPr lang="it-IT" dirty="0">
                <a:solidFill>
                  <a:schemeClr val="bg1"/>
                </a:solidFill>
              </a:rPr>
              <a:t> a </a:t>
            </a:r>
            <a:r>
              <a:rPr lang="it-IT" b="1" dirty="0" err="1">
                <a:solidFill>
                  <a:schemeClr val="bg1"/>
                </a:solidFill>
              </a:rPr>
              <a:t>stationary</a:t>
            </a:r>
            <a:r>
              <a:rPr lang="it-IT" dirty="0">
                <a:solidFill>
                  <a:schemeClr val="bg1"/>
                </a:solidFill>
              </a:rPr>
              <a:t> small window of data, </a:t>
            </a:r>
            <a:r>
              <a:rPr lang="en-US" dirty="0">
                <a:solidFill>
                  <a:schemeClr val="bg1"/>
                </a:solidFill>
              </a:rPr>
              <a:t>to avoid to include any kind of orbital trend.</a:t>
            </a:r>
            <a:r>
              <a:rPr lang="it-IT" dirty="0">
                <a:solidFill>
                  <a:schemeClr val="bg1"/>
                </a:solidFill>
              </a:rPr>
              <a:t> Here, </a:t>
            </a:r>
            <a:r>
              <a:rPr lang="en-US" dirty="0">
                <a:solidFill>
                  <a:schemeClr val="bg1"/>
                </a:solidFill>
              </a:rPr>
              <a:t>we will choose a representative window that is the closest to the </a:t>
            </a:r>
            <a:r>
              <a:rPr lang="en-US" b="1" dirty="0">
                <a:solidFill>
                  <a:schemeClr val="bg1"/>
                </a:solidFill>
              </a:rPr>
              <a:t>orbital</a:t>
            </a:r>
            <a:r>
              <a:rPr lang="en-US" dirty="0">
                <a:solidFill>
                  <a:schemeClr val="bg1"/>
                </a:solidFill>
              </a:rPr>
              <a:t> </a:t>
            </a:r>
            <a:r>
              <a:rPr lang="en-US" b="1" dirty="0">
                <a:solidFill>
                  <a:schemeClr val="bg1"/>
                </a:solidFill>
              </a:rPr>
              <a:t>mean</a:t>
            </a:r>
            <a:r>
              <a:rPr lang="en-US" dirty="0">
                <a:solidFill>
                  <a:schemeClr val="bg1"/>
                </a:solidFill>
              </a:rPr>
              <a:t> count.</a:t>
            </a:r>
            <a:endParaRPr lang="it-IT" dirty="0">
              <a:solidFill>
                <a:schemeClr val="bg1"/>
              </a:solidFill>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65C9208B-B684-BBDC-9172-E2A5FCE4BF47}"/>
                  </a:ext>
                </a:extLst>
              </p:cNvPr>
              <p:cNvSpPr txBox="1"/>
              <p:nvPr/>
            </p:nvSpPr>
            <p:spPr>
              <a:xfrm>
                <a:off x="8077083" y="4040374"/>
                <a:ext cx="2593803" cy="2031325"/>
              </a:xfrm>
              <a:prstGeom prst="rect">
                <a:avLst/>
              </a:prstGeom>
              <a:noFill/>
            </p:spPr>
            <p:txBody>
              <a:bodyPr wrap="square" rtlCol="0">
                <a:spAutoFit/>
              </a:bodyPr>
              <a:lstStyle/>
              <a:p>
                <a:r>
                  <a:rPr lang="it-IT" dirty="0">
                    <a:solidFill>
                      <a:schemeClr val="bg1"/>
                    </a:solidFill>
                  </a:rPr>
                  <a:t>Here the </a:t>
                </a:r>
                <a:r>
                  <a:rPr lang="it-IT" dirty="0" err="1">
                    <a:solidFill>
                      <a:schemeClr val="bg1"/>
                    </a:solidFill>
                  </a:rPr>
                  <a:t>chosen</a:t>
                </a:r>
                <a:r>
                  <a:rPr lang="it-IT" dirty="0">
                    <a:solidFill>
                      <a:schemeClr val="bg1"/>
                    </a:solidFill>
                  </a:rPr>
                  <a:t> window </a:t>
                </a:r>
                <a:r>
                  <a:rPr lang="it-IT" dirty="0" err="1">
                    <a:solidFill>
                      <a:schemeClr val="bg1"/>
                    </a:solidFill>
                  </a:rPr>
                  <a:t>is</a:t>
                </a:r>
                <a:r>
                  <a:rPr lang="it-IT" dirty="0">
                    <a:solidFill>
                      <a:schemeClr val="bg1"/>
                    </a:solidFill>
                  </a:rPr>
                  <a:t> of </a:t>
                </a:r>
                <a:r>
                  <a:rPr lang="it-IT" i="1" dirty="0">
                    <a:solidFill>
                      <a:schemeClr val="bg1"/>
                    </a:solidFill>
                  </a:rPr>
                  <a:t>300s</a:t>
                </a:r>
                <a:r>
                  <a:rPr lang="it-IT" dirty="0">
                    <a:solidFill>
                      <a:schemeClr val="bg1"/>
                    </a:solidFill>
                  </a:rPr>
                  <a:t> (20 </a:t>
                </a:r>
                <a:r>
                  <a:rPr lang="it-IT" dirty="0" err="1">
                    <a:solidFill>
                      <a:schemeClr val="bg1"/>
                    </a:solidFill>
                  </a:rPr>
                  <a:t>bins</a:t>
                </a:r>
                <a:r>
                  <a:rPr lang="it-IT" dirty="0">
                    <a:solidFill>
                      <a:schemeClr val="bg1"/>
                    </a:solidFill>
                  </a:rPr>
                  <a:t> of data </a:t>
                </a:r>
                <a:r>
                  <a:rPr lang="it-IT" dirty="0" err="1">
                    <a:solidFill>
                      <a:schemeClr val="bg1"/>
                    </a:solidFill>
                  </a:rPr>
                  <a:t>if</a:t>
                </a:r>
                <a:r>
                  <a:rPr lang="it-IT" dirty="0">
                    <a:solidFill>
                      <a:schemeClr val="bg1"/>
                    </a:solidFill>
                  </a:rPr>
                  <a:t> </a:t>
                </a:r>
                <a14:m>
                  <m:oMath xmlns:m="http://schemas.openxmlformats.org/officeDocument/2006/math">
                    <m:r>
                      <m:rPr>
                        <m:sty m:val="p"/>
                      </m:rPr>
                      <a:rPr lang="it-IT"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𝑡</m:t>
                    </m:r>
                    <m:r>
                      <a:rPr lang="it-IT" b="0" i="1" smtClean="0">
                        <a:solidFill>
                          <a:schemeClr val="bg1"/>
                        </a:solidFill>
                        <a:latin typeface="Cambria Math" panose="02040503050406030204" pitchFamily="18" charset="0"/>
                        <a:ea typeface="Cambria Math" panose="02040503050406030204" pitchFamily="18" charset="0"/>
                      </a:rPr>
                      <m:t>=15</m:t>
                    </m:r>
                    <m:r>
                      <a:rPr lang="it-IT" b="0" i="1" smtClean="0">
                        <a:solidFill>
                          <a:schemeClr val="bg1"/>
                        </a:solidFill>
                        <a:latin typeface="Cambria Math" panose="02040503050406030204" pitchFamily="18" charset="0"/>
                        <a:ea typeface="Cambria Math" panose="02040503050406030204" pitchFamily="18" charset="0"/>
                      </a:rPr>
                      <m:t>𝑠</m:t>
                    </m:r>
                  </m:oMath>
                </a14:m>
                <a:r>
                  <a:rPr lang="it-IT" dirty="0">
                    <a:solidFill>
                      <a:schemeClr val="bg1"/>
                    </a:solidFill>
                  </a:rPr>
                  <a:t>). </a:t>
                </a:r>
              </a:p>
              <a:p>
                <a:endParaRPr lang="it-IT" dirty="0">
                  <a:solidFill>
                    <a:schemeClr val="bg1"/>
                  </a:solidFill>
                </a:endParaRPr>
              </a:p>
              <a:p>
                <a:r>
                  <a:rPr lang="it-IT" dirty="0">
                    <a:solidFill>
                      <a:schemeClr val="bg1"/>
                    </a:solidFill>
                  </a:rPr>
                  <a:t>The </a:t>
                </a:r>
                <a:r>
                  <a:rPr lang="it-IT" dirty="0" err="1">
                    <a:solidFill>
                      <a:schemeClr val="bg1"/>
                    </a:solidFill>
                  </a:rPr>
                  <a:t>orbital</a:t>
                </a:r>
                <a:r>
                  <a:rPr lang="it-IT" dirty="0">
                    <a:solidFill>
                      <a:schemeClr val="bg1"/>
                    </a:solidFill>
                  </a:rPr>
                  <a:t> </a:t>
                </a:r>
                <a:r>
                  <a:rPr lang="it-IT" dirty="0" err="1">
                    <a:solidFill>
                      <a:schemeClr val="bg1"/>
                    </a:solidFill>
                  </a:rPr>
                  <a:t>mean</a:t>
                </a:r>
                <a:r>
                  <a:rPr lang="it-IT" dirty="0">
                    <a:solidFill>
                      <a:schemeClr val="bg1"/>
                    </a:solidFill>
                  </a:rPr>
                  <a:t> </a:t>
                </a:r>
                <a:r>
                  <a:rPr lang="it-IT" dirty="0" err="1">
                    <a:solidFill>
                      <a:schemeClr val="bg1"/>
                    </a:solidFill>
                  </a:rPr>
                  <a:t>is</a:t>
                </a:r>
                <a:r>
                  <a:rPr lang="it-IT" dirty="0">
                    <a:solidFill>
                      <a:schemeClr val="bg1"/>
                    </a:solidFill>
                  </a:rPr>
                  <a:t> </a:t>
                </a:r>
                <a:r>
                  <a:rPr lang="it-IT" dirty="0" err="1">
                    <a:solidFill>
                      <a:schemeClr val="bg1"/>
                    </a:solidFill>
                  </a:rPr>
                  <a:t>computed</a:t>
                </a:r>
                <a:r>
                  <a:rPr lang="it-IT" dirty="0">
                    <a:solidFill>
                      <a:schemeClr val="bg1"/>
                    </a:solidFill>
                  </a:rPr>
                  <a:t> over </a:t>
                </a:r>
                <a:r>
                  <a:rPr lang="it-IT" dirty="0" err="1">
                    <a:solidFill>
                      <a:schemeClr val="bg1"/>
                    </a:solidFill>
                  </a:rPr>
                  <a:t>all</a:t>
                </a:r>
                <a:r>
                  <a:rPr lang="it-IT" dirty="0">
                    <a:solidFill>
                      <a:schemeClr val="bg1"/>
                    </a:solidFill>
                  </a:rPr>
                  <a:t> the 6 detectors </a:t>
                </a:r>
                <a:r>
                  <a:rPr lang="it-IT" dirty="0" err="1">
                    <a:solidFill>
                      <a:schemeClr val="bg1"/>
                    </a:solidFill>
                  </a:rPr>
                  <a:t>counts</a:t>
                </a:r>
                <a:r>
                  <a:rPr lang="it-IT" dirty="0">
                    <a:solidFill>
                      <a:schemeClr val="bg1"/>
                    </a:solidFill>
                  </a:rPr>
                  <a:t>.</a:t>
                </a:r>
              </a:p>
            </p:txBody>
          </p:sp>
        </mc:Choice>
        <mc:Fallback xmlns="">
          <p:sp>
            <p:nvSpPr>
              <p:cNvPr id="4" name="CasellaDiTesto 3">
                <a:extLst>
                  <a:ext uri="{FF2B5EF4-FFF2-40B4-BE49-F238E27FC236}">
                    <a16:creationId xmlns:a16="http://schemas.microsoft.com/office/drawing/2014/main" id="{65C9208B-B684-BBDC-9172-E2A5FCE4BF47}"/>
                  </a:ext>
                </a:extLst>
              </p:cNvPr>
              <p:cNvSpPr txBox="1">
                <a:spLocks noRot="1" noChangeAspect="1" noMove="1" noResize="1" noEditPoints="1" noAdjustHandles="1" noChangeArrowheads="1" noChangeShapeType="1" noTextEdit="1"/>
              </p:cNvSpPr>
              <p:nvPr/>
            </p:nvSpPr>
            <p:spPr>
              <a:xfrm>
                <a:off x="8077083" y="4040374"/>
                <a:ext cx="2593803" cy="2031325"/>
              </a:xfrm>
              <a:prstGeom prst="rect">
                <a:avLst/>
              </a:prstGeom>
              <a:blipFill>
                <a:blip r:embed="rId3"/>
                <a:stretch>
                  <a:fillRect l="-2118" t="-1802" r="-2353" b="-3904"/>
                </a:stretch>
              </a:blipFill>
            </p:spPr>
            <p:txBody>
              <a:bodyPr/>
              <a:lstStyle/>
              <a:p>
                <a:r>
                  <a:rPr lang="it-IT">
                    <a:noFill/>
                  </a:rPr>
                  <a:t> </a:t>
                </a:r>
              </a:p>
            </p:txBody>
          </p:sp>
        </mc:Fallback>
      </mc:AlternateContent>
      <p:pic>
        <p:nvPicPr>
          <p:cNvPr id="7" name="Immagine 6" descr="Immagine che contiene testo, diagramma, Diagramma, pendio&#10;&#10;Il contenuto generato dall'IA potrebbe non essere corretto.">
            <a:extLst>
              <a:ext uri="{FF2B5EF4-FFF2-40B4-BE49-F238E27FC236}">
                <a16:creationId xmlns:a16="http://schemas.microsoft.com/office/drawing/2014/main" id="{19A4AEA5-F672-D1C6-6BFA-5B4C4C031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596" y="3763723"/>
            <a:ext cx="6677891" cy="2836542"/>
          </a:xfrm>
          <a:prstGeom prst="rect">
            <a:avLst/>
          </a:prstGeom>
        </p:spPr>
      </p:pic>
    </p:spTree>
    <p:extLst>
      <p:ext uri="{BB962C8B-B14F-4D97-AF65-F5344CB8AC3E}">
        <p14:creationId xmlns:p14="http://schemas.microsoft.com/office/powerpoint/2010/main" val="356596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ADB0A-A8D2-C01E-66ED-0FF608E7C574}"/>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48BB68AE-9762-6008-793D-E1F824E008EB}"/>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3. A </a:t>
            </a:r>
            <a:r>
              <a:rPr lang="it-IT" dirty="0" err="1"/>
              <a:t>statistical</a:t>
            </a:r>
            <a:r>
              <a:rPr lang="it-IT" dirty="0"/>
              <a:t> </a:t>
            </a:r>
            <a:r>
              <a:rPr lang="it-IT" dirty="0" err="1"/>
              <a:t>analysis</a:t>
            </a:r>
            <a:endParaRPr lang="it-IT" dirty="0"/>
          </a:p>
        </p:txBody>
      </p:sp>
      <p:sp>
        <p:nvSpPr>
          <p:cNvPr id="3" name="Titolo 2">
            <a:extLst>
              <a:ext uri="{FF2B5EF4-FFF2-40B4-BE49-F238E27FC236}">
                <a16:creationId xmlns:a16="http://schemas.microsoft.com/office/drawing/2014/main" id="{879F4FB0-48E8-BAE2-F224-700F705D4A57}"/>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Count rate distribution | 1s</a:t>
            </a:r>
          </a:p>
        </p:txBody>
      </p:sp>
      <p:sp>
        <p:nvSpPr>
          <p:cNvPr id="6" name="CasellaDiTesto 5">
            <a:extLst>
              <a:ext uri="{FF2B5EF4-FFF2-40B4-BE49-F238E27FC236}">
                <a16:creationId xmlns:a16="http://schemas.microsoft.com/office/drawing/2014/main" id="{EC9409EE-BC31-828A-C30F-504D5EF6B391}"/>
              </a:ext>
            </a:extLst>
          </p:cNvPr>
          <p:cNvSpPr txBox="1"/>
          <p:nvPr/>
        </p:nvSpPr>
        <p:spPr>
          <a:xfrm>
            <a:off x="546404" y="2782669"/>
            <a:ext cx="7201132" cy="646331"/>
          </a:xfrm>
          <a:prstGeom prst="rect">
            <a:avLst/>
          </a:prstGeom>
          <a:noFill/>
        </p:spPr>
        <p:txBody>
          <a:bodyPr wrap="square" rtlCol="0">
            <a:spAutoFit/>
          </a:bodyPr>
          <a:lstStyle/>
          <a:p>
            <a:r>
              <a:rPr lang="it-IT" dirty="0">
                <a:solidFill>
                  <a:schemeClr val="bg1"/>
                </a:solidFill>
              </a:rPr>
              <a:t>The best fitting </a:t>
            </a:r>
            <a:r>
              <a:rPr lang="it-IT" dirty="0" err="1">
                <a:solidFill>
                  <a:schemeClr val="bg1"/>
                </a:solidFill>
              </a:rPr>
              <a:t>distributions</a:t>
            </a:r>
            <a:r>
              <a:rPr lang="it-IT" dirty="0">
                <a:solidFill>
                  <a:schemeClr val="bg1"/>
                </a:solidFill>
              </a:rPr>
              <a:t> for a </a:t>
            </a:r>
            <a:r>
              <a:rPr lang="it-IT" dirty="0" err="1">
                <a:solidFill>
                  <a:schemeClr val="bg1"/>
                </a:solidFill>
              </a:rPr>
              <a:t>series</a:t>
            </a:r>
            <a:r>
              <a:rPr lang="it-IT" dirty="0">
                <a:solidFill>
                  <a:schemeClr val="bg1"/>
                </a:solidFill>
              </a:rPr>
              <a:t> of </a:t>
            </a:r>
            <a:r>
              <a:rPr lang="it-IT" dirty="0" err="1">
                <a:solidFill>
                  <a:schemeClr val="bg1"/>
                </a:solidFill>
              </a:rPr>
              <a:t>contiguous</a:t>
            </a:r>
            <a:r>
              <a:rPr lang="it-IT" dirty="0">
                <a:solidFill>
                  <a:schemeClr val="bg1"/>
                </a:solidFill>
              </a:rPr>
              <a:t> windows are the </a:t>
            </a:r>
            <a:r>
              <a:rPr lang="it-IT" b="1" dirty="0" err="1">
                <a:solidFill>
                  <a:schemeClr val="bg1"/>
                </a:solidFill>
              </a:rPr>
              <a:t>Weibull</a:t>
            </a:r>
            <a:r>
              <a:rPr lang="it-IT" b="1" dirty="0">
                <a:solidFill>
                  <a:schemeClr val="bg1"/>
                </a:solidFill>
              </a:rPr>
              <a:t> (min)</a:t>
            </a:r>
            <a:r>
              <a:rPr lang="it-IT" dirty="0">
                <a:solidFill>
                  <a:schemeClr val="bg1"/>
                </a:solidFill>
              </a:rPr>
              <a:t> and the </a:t>
            </a:r>
            <a:r>
              <a:rPr lang="it-IT" b="1" dirty="0" err="1">
                <a:solidFill>
                  <a:schemeClr val="bg1"/>
                </a:solidFill>
              </a:rPr>
              <a:t>Skew</a:t>
            </a:r>
            <a:r>
              <a:rPr lang="it-IT" b="1" dirty="0">
                <a:solidFill>
                  <a:schemeClr val="bg1"/>
                </a:solidFill>
              </a:rPr>
              <a:t> </a:t>
            </a:r>
            <a:r>
              <a:rPr lang="it-IT" b="1" dirty="0" err="1">
                <a:solidFill>
                  <a:schemeClr val="bg1"/>
                </a:solidFill>
              </a:rPr>
              <a:t>Normal</a:t>
            </a:r>
            <a:r>
              <a:rPr lang="it-IT" b="1" dirty="0">
                <a:solidFill>
                  <a:schemeClr val="bg1"/>
                </a:solidFill>
              </a:rPr>
              <a:t> </a:t>
            </a:r>
            <a:r>
              <a:rPr lang="it-IT" dirty="0" err="1">
                <a:solidFill>
                  <a:schemeClr val="bg1"/>
                </a:solidFill>
              </a:rPr>
              <a:t>distributions</a:t>
            </a:r>
            <a:r>
              <a:rPr lang="it-IT" dirty="0">
                <a:solidFill>
                  <a:schemeClr val="bg1"/>
                </a:solidFill>
              </a:rPr>
              <a:t>.</a:t>
            </a:r>
          </a:p>
        </p:txBody>
      </p:sp>
      <p:pic>
        <p:nvPicPr>
          <p:cNvPr id="5" name="Immagine 4" descr="Immagine che contiene testo, Carattere, schermata, numero&#10;&#10;Il contenuto generato dall'IA potrebbe non essere corretto.">
            <a:extLst>
              <a:ext uri="{FF2B5EF4-FFF2-40B4-BE49-F238E27FC236}">
                <a16:creationId xmlns:a16="http://schemas.microsoft.com/office/drawing/2014/main" id="{4C8E9993-999E-8A10-7C9D-EB54B0D51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96" y="3650964"/>
            <a:ext cx="6833993" cy="1420051"/>
          </a:xfrm>
          <a:prstGeom prst="rect">
            <a:avLst/>
          </a:prstGeom>
        </p:spPr>
      </p:pic>
      <p:pic>
        <p:nvPicPr>
          <p:cNvPr id="7" name="Immagine 6">
            <a:extLst>
              <a:ext uri="{FF2B5EF4-FFF2-40B4-BE49-F238E27FC236}">
                <a16:creationId xmlns:a16="http://schemas.microsoft.com/office/drawing/2014/main" id="{D2DF71F1-3F21-CC58-19F0-2CAE491A9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6389" y="3119096"/>
            <a:ext cx="4244954" cy="3318649"/>
          </a:xfrm>
          <a:prstGeom prst="rect">
            <a:avLst/>
          </a:prstGeom>
        </p:spPr>
      </p:pic>
      <p:sp>
        <p:nvSpPr>
          <p:cNvPr id="8" name="CasellaDiTesto 7">
            <a:extLst>
              <a:ext uri="{FF2B5EF4-FFF2-40B4-BE49-F238E27FC236}">
                <a16:creationId xmlns:a16="http://schemas.microsoft.com/office/drawing/2014/main" id="{F76A0CB5-3D87-6F41-541C-041A9F2900D7}"/>
              </a:ext>
            </a:extLst>
          </p:cNvPr>
          <p:cNvSpPr txBox="1"/>
          <p:nvPr/>
        </p:nvSpPr>
        <p:spPr>
          <a:xfrm>
            <a:off x="546404" y="5237416"/>
            <a:ext cx="6948376" cy="1200329"/>
          </a:xfrm>
          <a:prstGeom prst="rect">
            <a:avLst/>
          </a:prstGeom>
          <a:noFill/>
        </p:spPr>
        <p:txBody>
          <a:bodyPr wrap="square">
            <a:spAutoFit/>
          </a:bodyPr>
          <a:lstStyle/>
          <a:p>
            <a:r>
              <a:rPr lang="en-US" dirty="0">
                <a:solidFill>
                  <a:schemeClr val="bg1"/>
                </a:solidFill>
              </a:rPr>
              <a:t>To compare how well the different probabilistic regressors fit the data, we use the </a:t>
            </a:r>
            <a:r>
              <a:rPr lang="en-US" b="1" dirty="0">
                <a:solidFill>
                  <a:schemeClr val="bg1"/>
                </a:solidFill>
              </a:rPr>
              <a:t>Akaike Information Criterion (</a:t>
            </a:r>
            <a:r>
              <a:rPr lang="en-US" b="1" dirty="0">
                <a:solidFill>
                  <a:schemeClr val="bg1"/>
                </a:solidFill>
                <a:hlinkClick r:id="rId5"/>
              </a:rPr>
              <a:t>AIC</a:t>
            </a:r>
            <a:r>
              <a:rPr lang="en-US" b="1" dirty="0">
                <a:solidFill>
                  <a:schemeClr val="bg1"/>
                </a:solidFill>
              </a:rPr>
              <a:t>)</a:t>
            </a:r>
            <a:r>
              <a:rPr lang="en-US" dirty="0">
                <a:solidFill>
                  <a:schemeClr val="bg1"/>
                </a:solidFill>
              </a:rPr>
              <a:t>. It estimates the relative amount of information lost by a given model: the less information a model loses, the higher the quality of that model. </a:t>
            </a:r>
            <a:endParaRPr lang="it-IT" dirty="0">
              <a:solidFill>
                <a:schemeClr val="bg1"/>
              </a:solidFill>
            </a:endParaRPr>
          </a:p>
        </p:txBody>
      </p:sp>
    </p:spTree>
    <p:extLst>
      <p:ext uri="{BB962C8B-B14F-4D97-AF65-F5344CB8AC3E}">
        <p14:creationId xmlns:p14="http://schemas.microsoft.com/office/powerpoint/2010/main" val="2870349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56841-2D3A-F75F-72E9-E565D6CBFBE6}"/>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7FC6BA1A-E7B2-5EB9-2CB0-2D24F354AA6A}"/>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3. A </a:t>
            </a:r>
            <a:r>
              <a:rPr lang="it-IT" dirty="0" err="1"/>
              <a:t>statistical</a:t>
            </a:r>
            <a:r>
              <a:rPr lang="it-IT" dirty="0"/>
              <a:t> </a:t>
            </a:r>
            <a:r>
              <a:rPr lang="it-IT" dirty="0" err="1"/>
              <a:t>analysis</a:t>
            </a:r>
            <a:endParaRPr lang="it-IT" dirty="0"/>
          </a:p>
        </p:txBody>
      </p:sp>
      <p:sp>
        <p:nvSpPr>
          <p:cNvPr id="3" name="Titolo 2">
            <a:extLst>
              <a:ext uri="{FF2B5EF4-FFF2-40B4-BE49-F238E27FC236}">
                <a16:creationId xmlns:a16="http://schemas.microsoft.com/office/drawing/2014/main" id="{BB9E0C0E-A909-996D-5338-4ED7F0C05B1E}"/>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err="1"/>
              <a:t>Autocorrelation</a:t>
            </a:r>
            <a:r>
              <a:rPr lang="it-IT" sz="2800" dirty="0"/>
              <a:t> plot: count rates</a:t>
            </a:r>
          </a:p>
        </p:txBody>
      </p:sp>
      <p:sp>
        <p:nvSpPr>
          <p:cNvPr id="12" name="CasellaDiTesto 11">
            <a:extLst>
              <a:ext uri="{FF2B5EF4-FFF2-40B4-BE49-F238E27FC236}">
                <a16:creationId xmlns:a16="http://schemas.microsoft.com/office/drawing/2014/main" id="{A363A1E3-12E4-03B8-615D-5048A4F63987}"/>
              </a:ext>
            </a:extLst>
          </p:cNvPr>
          <p:cNvSpPr txBox="1"/>
          <p:nvPr/>
        </p:nvSpPr>
        <p:spPr>
          <a:xfrm>
            <a:off x="7650942" y="2767233"/>
            <a:ext cx="3952362"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All the detectors share somehow the same correlation pattern. Indeed, there are peaks that are repeating at regular intervals, which suggest </a:t>
            </a:r>
            <a:r>
              <a:rPr lang="en-US" sz="1400" b="1" dirty="0">
                <a:solidFill>
                  <a:schemeClr val="bg1"/>
                </a:solidFill>
              </a:rPr>
              <a:t>periodicity</a:t>
            </a:r>
            <a:r>
              <a:rPr lang="en-US" sz="1400" dirty="0">
                <a:solidFill>
                  <a:schemeClr val="bg1"/>
                </a:solidFill>
              </a:rPr>
              <a:t>. Noisier detectors shows a more irregular pattern.</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peak happens every </a:t>
            </a:r>
            <a:r>
              <a:rPr lang="en-US" sz="1400" i="1" dirty="0">
                <a:solidFill>
                  <a:schemeClr val="bg1"/>
                </a:solidFill>
              </a:rPr>
              <a:t>326</a:t>
            </a:r>
            <a:r>
              <a:rPr lang="en-US" sz="1400" dirty="0">
                <a:solidFill>
                  <a:schemeClr val="bg1"/>
                </a:solidFill>
              </a:rPr>
              <a:t> lags, </a:t>
            </a:r>
            <a:r>
              <a:rPr lang="en-US" sz="1400" b="1" dirty="0">
                <a:solidFill>
                  <a:schemeClr val="bg1"/>
                </a:solidFill>
              </a:rPr>
              <a:t>~1.36</a:t>
            </a:r>
            <a:r>
              <a:rPr lang="en-US" sz="1400" dirty="0">
                <a:solidFill>
                  <a:schemeClr val="bg1"/>
                </a:solidFill>
              </a:rPr>
              <a:t> hours; negative peaks indicate an inverse relationship</a:t>
            </a:r>
          </a:p>
          <a:p>
            <a:pPr marL="285750" indent="-285750">
              <a:buFontTx/>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We can also spot a temporal </a:t>
            </a:r>
            <a:r>
              <a:rPr lang="en-US" sz="1400" b="1" dirty="0">
                <a:solidFill>
                  <a:schemeClr val="bg1"/>
                </a:solidFill>
              </a:rPr>
              <a:t>decay</a:t>
            </a:r>
            <a:r>
              <a:rPr lang="en-US" sz="1400" dirty="0">
                <a:solidFill>
                  <a:schemeClr val="bg1"/>
                </a:solidFill>
              </a:rPr>
              <a:t>: the time series is still repeating, but each repetition is a little less like the original one. This correlation, both positive and negative, means that the pattern decreases over time. This is due to damping or the fact that noise accumulates over time.</a:t>
            </a:r>
          </a:p>
          <a:p>
            <a:endParaRPr lang="it-IT" sz="1400" dirty="0">
              <a:solidFill>
                <a:schemeClr val="bg1"/>
              </a:solidFill>
            </a:endParaRPr>
          </a:p>
        </p:txBody>
      </p:sp>
      <p:pic>
        <p:nvPicPr>
          <p:cNvPr id="5" name="Immagine 4" descr="Immagine che contiene linea, Diagramma, diagramma, testo&#10;&#10;Il contenuto generato dall'IA potrebbe non essere corretto.">
            <a:extLst>
              <a:ext uri="{FF2B5EF4-FFF2-40B4-BE49-F238E27FC236}">
                <a16:creationId xmlns:a16="http://schemas.microsoft.com/office/drawing/2014/main" id="{1424D1B1-5B19-C9BF-E3E8-C72F13872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24" y="2703817"/>
            <a:ext cx="6950882" cy="4033734"/>
          </a:xfrm>
          <a:prstGeom prst="rect">
            <a:avLst/>
          </a:prstGeom>
        </p:spPr>
      </p:pic>
    </p:spTree>
    <p:extLst>
      <p:ext uri="{BB962C8B-B14F-4D97-AF65-F5344CB8AC3E}">
        <p14:creationId xmlns:p14="http://schemas.microsoft.com/office/powerpoint/2010/main" val="2103016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75270-059B-1A74-F5A2-12C6811B4D9A}"/>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6BE943FB-6417-E8B3-4E8E-71741B8321C0}"/>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3. A </a:t>
            </a:r>
            <a:r>
              <a:rPr lang="it-IT" dirty="0" err="1"/>
              <a:t>statistical</a:t>
            </a:r>
            <a:r>
              <a:rPr lang="it-IT" dirty="0"/>
              <a:t> </a:t>
            </a:r>
            <a:r>
              <a:rPr lang="it-IT" dirty="0" err="1"/>
              <a:t>analysis</a:t>
            </a:r>
            <a:endParaRPr lang="it-IT" dirty="0"/>
          </a:p>
        </p:txBody>
      </p:sp>
      <p:sp>
        <p:nvSpPr>
          <p:cNvPr id="3" name="Titolo 2">
            <a:extLst>
              <a:ext uri="{FF2B5EF4-FFF2-40B4-BE49-F238E27FC236}">
                <a16:creationId xmlns:a16="http://schemas.microsoft.com/office/drawing/2014/main" id="{1C7DC2F3-F158-D9CB-3E24-35CB2E6E14D7}"/>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err="1"/>
              <a:t>Autocorrelation</a:t>
            </a:r>
            <a:r>
              <a:rPr lang="it-IT" sz="2800" dirty="0"/>
              <a:t> plot: input features</a:t>
            </a:r>
          </a:p>
        </p:txBody>
      </p:sp>
      <p:sp>
        <p:nvSpPr>
          <p:cNvPr id="12" name="CasellaDiTesto 11">
            <a:extLst>
              <a:ext uri="{FF2B5EF4-FFF2-40B4-BE49-F238E27FC236}">
                <a16:creationId xmlns:a16="http://schemas.microsoft.com/office/drawing/2014/main" id="{A912E75B-7451-2E7F-E3DC-337E64B21665}"/>
              </a:ext>
            </a:extLst>
          </p:cNvPr>
          <p:cNvSpPr txBox="1"/>
          <p:nvPr/>
        </p:nvSpPr>
        <p:spPr>
          <a:xfrm>
            <a:off x="7937269" y="3999766"/>
            <a:ext cx="395236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Clear</a:t>
            </a:r>
            <a:r>
              <a:rPr lang="en-US" sz="1600" b="1" dirty="0">
                <a:solidFill>
                  <a:schemeClr val="bg1"/>
                </a:solidFill>
              </a:rPr>
              <a:t> periodicity</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As before, we can also spot a temporal </a:t>
            </a:r>
            <a:r>
              <a:rPr lang="en-US" sz="1600" b="1" dirty="0">
                <a:solidFill>
                  <a:schemeClr val="bg1"/>
                </a:solidFill>
              </a:rPr>
              <a:t>decay.</a:t>
            </a:r>
            <a:endParaRPr lang="it-IT" sz="1600" dirty="0">
              <a:solidFill>
                <a:schemeClr val="bg1"/>
              </a:solidFill>
            </a:endParaRPr>
          </a:p>
        </p:txBody>
      </p:sp>
      <p:pic>
        <p:nvPicPr>
          <p:cNvPr id="6" name="Immagine 5" descr="Immagine che contiene testo, Carattere, calligrafia, linea&#10;&#10;Il contenuto generato dall'IA potrebbe non essere corretto.">
            <a:extLst>
              <a:ext uri="{FF2B5EF4-FFF2-40B4-BE49-F238E27FC236}">
                <a16:creationId xmlns:a16="http://schemas.microsoft.com/office/drawing/2014/main" id="{C67D1EF9-A6F6-2C68-8193-201695680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96" y="2697019"/>
            <a:ext cx="6964422" cy="3832378"/>
          </a:xfrm>
          <a:prstGeom prst="rect">
            <a:avLst/>
          </a:prstGeom>
        </p:spPr>
      </p:pic>
    </p:spTree>
    <p:extLst>
      <p:ext uri="{BB962C8B-B14F-4D97-AF65-F5344CB8AC3E}">
        <p14:creationId xmlns:p14="http://schemas.microsoft.com/office/powerpoint/2010/main" val="98755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rtlCol="0"/>
          <a:lstStyle>
            <a:defPPr>
              <a:defRPr lang="it-IT"/>
            </a:defPPr>
          </a:lstStyle>
          <a:p>
            <a:pPr rtl="0"/>
            <a:r>
              <a:rPr lang="it-IT" dirty="0"/>
              <a:t>Index</a:t>
            </a:r>
          </a:p>
        </p:txBody>
      </p:sp>
      <p:sp>
        <p:nvSpPr>
          <p:cNvPr id="3" name="Segnaposto testo 2">
            <a:extLst>
              <a:ext uri="{FF2B5EF4-FFF2-40B4-BE49-F238E27FC236}">
                <a16:creationId xmlns:a16="http://schemas.microsoft.com/office/drawing/2014/main" id="{3B8EBC2C-6DD7-5003-38EB-40753046FE8C}"/>
              </a:ext>
            </a:extLst>
          </p:cNvPr>
          <p:cNvSpPr>
            <a:spLocks noGrp="1"/>
          </p:cNvSpPr>
          <p:nvPr>
            <p:ph sz="quarter" idx="13"/>
          </p:nvPr>
        </p:nvSpPr>
        <p:spPr>
          <a:xfrm>
            <a:off x="593725" y="2281238"/>
            <a:ext cx="6788150" cy="3709987"/>
          </a:xfrm>
        </p:spPr>
        <p:txBody>
          <a:bodyPr tIns="457200" rtlCol="0">
            <a:normAutofit lnSpcReduction="10000"/>
          </a:bodyPr>
          <a:lstStyle>
            <a:defPPr>
              <a:defRPr lang="it-IT"/>
            </a:defPPr>
          </a:lstStyle>
          <a:p>
            <a:pPr marL="457200" indent="-457200" rtl="0">
              <a:buFont typeface="+mj-lt"/>
              <a:buAutoNum type="arabicPeriod"/>
            </a:pPr>
            <a:r>
              <a:rPr lang="it-IT" dirty="0">
                <a:solidFill>
                  <a:schemeClr val="accent1">
                    <a:lumMod val="50000"/>
                  </a:schemeClr>
                </a:solidFill>
              </a:rPr>
              <a:t>Project goals</a:t>
            </a:r>
          </a:p>
          <a:p>
            <a:pPr marL="457200" indent="-457200">
              <a:buFont typeface="+mj-lt"/>
              <a:buAutoNum type="arabicPeriod"/>
            </a:pPr>
            <a:r>
              <a:rPr lang="it-IT" dirty="0" err="1">
                <a:solidFill>
                  <a:schemeClr val="accent1">
                    <a:lumMod val="50000"/>
                  </a:schemeClr>
                </a:solidFill>
              </a:rPr>
              <a:t>Inspecting</a:t>
            </a:r>
            <a:r>
              <a:rPr lang="it-IT" dirty="0">
                <a:solidFill>
                  <a:schemeClr val="accent1">
                    <a:lumMod val="50000"/>
                  </a:schemeClr>
                </a:solidFill>
              </a:rPr>
              <a:t> the satellite data</a:t>
            </a:r>
          </a:p>
          <a:p>
            <a:pPr marL="457200" indent="-457200" rtl="0">
              <a:buFont typeface="+mj-lt"/>
              <a:buAutoNum type="arabicPeriod"/>
            </a:pPr>
            <a:r>
              <a:rPr lang="it-IT" dirty="0">
                <a:solidFill>
                  <a:schemeClr val="accent1">
                    <a:lumMod val="50000"/>
                  </a:schemeClr>
                </a:solidFill>
              </a:rPr>
              <a:t>A </a:t>
            </a:r>
            <a:r>
              <a:rPr lang="it-IT" dirty="0" err="1">
                <a:solidFill>
                  <a:schemeClr val="accent1">
                    <a:lumMod val="50000"/>
                  </a:schemeClr>
                </a:solidFill>
              </a:rPr>
              <a:t>statistical</a:t>
            </a:r>
            <a:r>
              <a:rPr lang="it-IT" dirty="0">
                <a:solidFill>
                  <a:schemeClr val="accent1">
                    <a:lumMod val="50000"/>
                  </a:schemeClr>
                </a:solidFill>
              </a:rPr>
              <a:t> </a:t>
            </a:r>
            <a:r>
              <a:rPr lang="it-IT" dirty="0" err="1">
                <a:solidFill>
                  <a:schemeClr val="accent1">
                    <a:lumMod val="50000"/>
                  </a:schemeClr>
                </a:solidFill>
              </a:rPr>
              <a:t>analysis</a:t>
            </a:r>
            <a:r>
              <a:rPr lang="it-IT" dirty="0">
                <a:solidFill>
                  <a:schemeClr val="accent1">
                    <a:lumMod val="50000"/>
                  </a:schemeClr>
                </a:solidFill>
              </a:rPr>
              <a:t> of the satellite </a:t>
            </a:r>
            <a:r>
              <a:rPr lang="it-IT" dirty="0" err="1">
                <a:solidFill>
                  <a:schemeClr val="accent1">
                    <a:lumMod val="50000"/>
                  </a:schemeClr>
                </a:solidFill>
              </a:rPr>
              <a:t>dataframe</a:t>
            </a:r>
            <a:endParaRPr lang="it-IT" dirty="0">
              <a:solidFill>
                <a:schemeClr val="accent1">
                  <a:lumMod val="50000"/>
                </a:schemeClr>
              </a:solidFill>
            </a:endParaRPr>
          </a:p>
          <a:p>
            <a:pPr marL="457200" indent="-457200" rtl="0">
              <a:buFont typeface="+mj-lt"/>
              <a:buAutoNum type="arabicPeriod"/>
            </a:pPr>
            <a:r>
              <a:rPr lang="it-IT" dirty="0" err="1">
                <a:solidFill>
                  <a:schemeClr val="accent1">
                    <a:lumMod val="50000"/>
                  </a:schemeClr>
                </a:solidFill>
              </a:rPr>
              <a:t>Regression</a:t>
            </a:r>
            <a:r>
              <a:rPr lang="it-IT" dirty="0">
                <a:solidFill>
                  <a:schemeClr val="accent1">
                    <a:lumMod val="50000"/>
                  </a:schemeClr>
                </a:solidFill>
              </a:rPr>
              <a:t> baselines</a:t>
            </a:r>
          </a:p>
          <a:p>
            <a:pPr marL="457200" indent="-457200" rtl="0">
              <a:buFont typeface="+mj-lt"/>
              <a:buAutoNum type="arabicPeriod"/>
            </a:pPr>
            <a:r>
              <a:rPr lang="it-IT" dirty="0">
                <a:solidFill>
                  <a:schemeClr val="accent1">
                    <a:lumMod val="50000"/>
                  </a:schemeClr>
                </a:solidFill>
              </a:rPr>
              <a:t>SHAP: </a:t>
            </a:r>
            <a:r>
              <a:rPr lang="it-IT" dirty="0" err="1">
                <a:solidFill>
                  <a:schemeClr val="accent1">
                    <a:lumMod val="50000"/>
                  </a:schemeClr>
                </a:solidFill>
              </a:rPr>
              <a:t>intepreting</a:t>
            </a:r>
            <a:r>
              <a:rPr lang="it-IT" dirty="0">
                <a:solidFill>
                  <a:schemeClr val="accent1">
                    <a:lumMod val="50000"/>
                  </a:schemeClr>
                </a:solidFill>
              </a:rPr>
              <a:t> </a:t>
            </a:r>
            <a:r>
              <a:rPr lang="it-IT" dirty="0" err="1">
                <a:solidFill>
                  <a:schemeClr val="accent1">
                    <a:lumMod val="50000"/>
                  </a:schemeClr>
                </a:solidFill>
              </a:rPr>
              <a:t>model’s</a:t>
            </a:r>
            <a:r>
              <a:rPr lang="it-IT" dirty="0">
                <a:solidFill>
                  <a:schemeClr val="accent1">
                    <a:lumMod val="50000"/>
                  </a:schemeClr>
                </a:solidFill>
              </a:rPr>
              <a:t> </a:t>
            </a:r>
            <a:r>
              <a:rPr lang="it-IT" dirty="0" err="1">
                <a:solidFill>
                  <a:schemeClr val="accent1">
                    <a:lumMod val="50000"/>
                  </a:schemeClr>
                </a:solidFill>
              </a:rPr>
              <a:t>learned</a:t>
            </a:r>
            <a:r>
              <a:rPr lang="it-IT" dirty="0">
                <a:solidFill>
                  <a:schemeClr val="accent1">
                    <a:lumMod val="50000"/>
                  </a:schemeClr>
                </a:solidFill>
              </a:rPr>
              <a:t> features </a:t>
            </a:r>
            <a:r>
              <a:rPr lang="it-IT" dirty="0" err="1">
                <a:solidFill>
                  <a:schemeClr val="accent1">
                    <a:lumMod val="50000"/>
                  </a:schemeClr>
                </a:solidFill>
              </a:rPr>
              <a:t>effects</a:t>
            </a:r>
            <a:endParaRPr lang="it-IT" dirty="0">
              <a:solidFill>
                <a:schemeClr val="accent1">
                  <a:lumMod val="50000"/>
                </a:schemeClr>
              </a:solidFill>
            </a:endParaRPr>
          </a:p>
          <a:p>
            <a:pPr marL="457200" indent="-457200" rtl="0">
              <a:buFont typeface="+mj-lt"/>
              <a:buAutoNum type="arabicPeriod"/>
            </a:pPr>
            <a:r>
              <a:rPr lang="it-IT" dirty="0" err="1">
                <a:solidFill>
                  <a:schemeClr val="accent1">
                    <a:lumMod val="50000"/>
                  </a:schemeClr>
                </a:solidFill>
              </a:rPr>
              <a:t>Kolmogorov</a:t>
            </a:r>
            <a:r>
              <a:rPr lang="it-IT" dirty="0">
                <a:solidFill>
                  <a:schemeClr val="accent1">
                    <a:lumMod val="50000"/>
                  </a:schemeClr>
                </a:solidFill>
              </a:rPr>
              <a:t>-Arnold </a:t>
            </a:r>
            <a:r>
              <a:rPr lang="it-IT" dirty="0" err="1">
                <a:solidFill>
                  <a:schemeClr val="accent1">
                    <a:lumMod val="50000"/>
                  </a:schemeClr>
                </a:solidFill>
              </a:rPr>
              <a:t>Regression</a:t>
            </a:r>
            <a:r>
              <a:rPr lang="it-IT" dirty="0">
                <a:solidFill>
                  <a:schemeClr val="accent1">
                    <a:lumMod val="50000"/>
                  </a:schemeClr>
                </a:solidFill>
              </a:rPr>
              <a:t> </a:t>
            </a:r>
          </a:p>
          <a:p>
            <a:pPr marL="457200" indent="-457200" rtl="0">
              <a:buFont typeface="+mj-lt"/>
              <a:buAutoNum type="arabicPeriod"/>
            </a:pPr>
            <a:endParaRPr lang="it-IT" dirty="0">
              <a:solidFill>
                <a:schemeClr val="accent1">
                  <a:lumMod val="50000"/>
                </a:schemeClr>
              </a:solidFill>
            </a:endParaRP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94833-9BAA-4143-123A-EE13E593167E}"/>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E4973CD2-9611-55A2-C407-F00AADB75DD3}"/>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
        <p:nvSpPr>
          <p:cNvPr id="3" name="Titolo 2">
            <a:extLst>
              <a:ext uri="{FF2B5EF4-FFF2-40B4-BE49-F238E27FC236}">
                <a16:creationId xmlns:a16="http://schemas.microsoft.com/office/drawing/2014/main" id="{4DB38612-88B3-AD67-DE07-43113866F926}"/>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Train-test split and </a:t>
            </a:r>
            <a:r>
              <a:rPr lang="it-IT" sz="2800" dirty="0" err="1"/>
              <a:t>normalization</a:t>
            </a:r>
            <a:endParaRPr lang="it-IT" sz="2800" dirty="0"/>
          </a:p>
        </p:txBody>
      </p:sp>
      <p:sp>
        <p:nvSpPr>
          <p:cNvPr id="10" name="CasellaDiTesto 9">
            <a:extLst>
              <a:ext uri="{FF2B5EF4-FFF2-40B4-BE49-F238E27FC236}">
                <a16:creationId xmlns:a16="http://schemas.microsoft.com/office/drawing/2014/main" id="{691266D4-FDEF-0858-0888-B1DF0DE07B66}"/>
              </a:ext>
            </a:extLst>
          </p:cNvPr>
          <p:cNvSpPr txBox="1"/>
          <p:nvPr/>
        </p:nvSpPr>
        <p:spPr>
          <a:xfrm>
            <a:off x="603596" y="2660938"/>
            <a:ext cx="10873740" cy="3754874"/>
          </a:xfrm>
          <a:prstGeom prst="rect">
            <a:avLst/>
          </a:prstGeom>
          <a:noFill/>
        </p:spPr>
        <p:txBody>
          <a:bodyPr wrap="square" rtlCol="0">
            <a:spAutoFit/>
          </a:bodyPr>
          <a:lstStyle/>
          <a:p>
            <a:r>
              <a:rPr lang="en-US" sz="1700" dirty="0">
                <a:solidFill>
                  <a:schemeClr val="bg1"/>
                </a:solidFill>
              </a:rPr>
              <a:t>We split the available dataset into two distinct test subsets, each serving a different purpose:</a:t>
            </a:r>
          </a:p>
          <a:p>
            <a:endParaRPr lang="en-US" sz="1700" dirty="0">
              <a:solidFill>
                <a:schemeClr val="bg1"/>
              </a:solidFill>
            </a:endParaRPr>
          </a:p>
          <a:p>
            <a:pPr marL="285750" indent="-285750">
              <a:buFont typeface="Arial" panose="020B0604020202020204" pitchFamily="34" charset="0"/>
              <a:buChar char="•"/>
            </a:pPr>
            <a:r>
              <a:rPr lang="en-US" sz="1700" b="1" dirty="0">
                <a:solidFill>
                  <a:schemeClr val="bg1"/>
                </a:solidFill>
              </a:rPr>
              <a:t>Random Test Set: </a:t>
            </a:r>
            <a:r>
              <a:rPr lang="en-US" sz="1700" dirty="0">
                <a:solidFill>
                  <a:schemeClr val="bg1"/>
                </a:solidFill>
              </a:rPr>
              <a:t>This set consists of randomly </a:t>
            </a:r>
            <a:r>
              <a:rPr lang="en-US" sz="1700" b="1" dirty="0">
                <a:solidFill>
                  <a:schemeClr val="bg1"/>
                </a:solidFill>
              </a:rPr>
              <a:t>sampled</a:t>
            </a:r>
            <a:r>
              <a:rPr lang="en-US" sz="1700" dirty="0">
                <a:solidFill>
                  <a:schemeClr val="bg1"/>
                </a:solidFill>
              </a:rPr>
              <a:t>, non-contiguous timesteps. It is used to evaluate the model on heterogeneous orbital configurations and to compute global performance metrics (e.g., MAE, RMSE, NLL). These random samples represent the typical distribution of inputs seen during training.</a:t>
            </a:r>
          </a:p>
          <a:p>
            <a:pPr marL="285750" indent="-285750">
              <a:buFont typeface="Arial" panose="020B0604020202020204" pitchFamily="34" charset="0"/>
              <a:buChar char="•"/>
            </a:pPr>
            <a:endParaRPr lang="en-US" sz="1700" dirty="0">
              <a:solidFill>
                <a:schemeClr val="bg1"/>
              </a:solidFill>
            </a:endParaRPr>
          </a:p>
          <a:p>
            <a:pPr marL="285750" indent="-285750">
              <a:buFont typeface="Arial" panose="020B0604020202020204" pitchFamily="34" charset="0"/>
              <a:buChar char="•"/>
            </a:pPr>
            <a:r>
              <a:rPr lang="en-US" sz="1700" b="1" dirty="0">
                <a:solidFill>
                  <a:schemeClr val="bg1"/>
                </a:solidFill>
              </a:rPr>
              <a:t>Contiguous Test Set: </a:t>
            </a:r>
            <a:r>
              <a:rPr lang="en-US" sz="1700" dirty="0">
                <a:solidFill>
                  <a:schemeClr val="bg1"/>
                </a:solidFill>
              </a:rPr>
              <a:t>The second test subset contains a long, contiguous sequence of timesteps. This is required to generate continuous background </a:t>
            </a:r>
            <a:r>
              <a:rPr lang="en-US" sz="1700" b="1" dirty="0">
                <a:solidFill>
                  <a:schemeClr val="bg1"/>
                </a:solidFill>
              </a:rPr>
              <a:t>light curves </a:t>
            </a:r>
            <a:r>
              <a:rPr lang="en-US" sz="1700" dirty="0">
                <a:solidFill>
                  <a:schemeClr val="bg1"/>
                </a:solidFill>
              </a:rPr>
              <a:t>and to visually assess temporal coherence in the model’s predictions. Contiguous windows allow us to inspect whether the regressor captures the slow orbital trends and geomagnetic modulations that appear in real background data.</a:t>
            </a:r>
          </a:p>
          <a:p>
            <a:pPr marL="285750" indent="-285750">
              <a:buFont typeface="Arial" panose="020B0604020202020204" pitchFamily="34" charset="0"/>
              <a:buChar char="•"/>
            </a:pPr>
            <a:endParaRPr lang="en-US" sz="1700" dirty="0">
              <a:solidFill>
                <a:schemeClr val="bg1"/>
              </a:solidFill>
            </a:endParaRPr>
          </a:p>
          <a:p>
            <a:r>
              <a:rPr lang="en-US" sz="1700" dirty="0">
                <a:solidFill>
                  <a:schemeClr val="bg1"/>
                </a:solidFill>
              </a:rPr>
              <a:t>Before training, all input features are standardized using a </a:t>
            </a:r>
            <a:r>
              <a:rPr lang="en-US" sz="1700" b="1" dirty="0" err="1">
                <a:solidFill>
                  <a:schemeClr val="bg1"/>
                </a:solidFill>
              </a:rPr>
              <a:t>StandardScaler</a:t>
            </a:r>
            <a:r>
              <a:rPr lang="en-US" sz="1700" dirty="0">
                <a:solidFill>
                  <a:schemeClr val="bg1"/>
                </a:solidFill>
              </a:rPr>
              <a:t> fitted exclusively on the </a:t>
            </a:r>
            <a:r>
              <a:rPr lang="en-US" sz="1700" b="1" dirty="0">
                <a:solidFill>
                  <a:schemeClr val="bg1"/>
                </a:solidFill>
              </a:rPr>
              <a:t>training</a:t>
            </a:r>
            <a:r>
              <a:rPr lang="en-US" sz="1700" dirty="0">
                <a:solidFill>
                  <a:schemeClr val="bg1"/>
                </a:solidFill>
              </a:rPr>
              <a:t> subset. This ensures that each feature has zero mean and unit variance, improving convergence during optimization and preventing information leakage from the test sets. The same scaler is then applied unchanged to both test subsets.</a:t>
            </a:r>
          </a:p>
        </p:txBody>
      </p:sp>
    </p:spTree>
    <p:extLst>
      <p:ext uri="{BB962C8B-B14F-4D97-AF65-F5344CB8AC3E}">
        <p14:creationId xmlns:p14="http://schemas.microsoft.com/office/powerpoint/2010/main" val="312023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2F401-5E54-BBC9-D6FD-CAB54EEB9A65}"/>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28C77522-B261-9E76-92A2-ACF2C70615F5}"/>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
        <p:nvSpPr>
          <p:cNvPr id="3" name="Titolo 2">
            <a:extLst>
              <a:ext uri="{FF2B5EF4-FFF2-40B4-BE49-F238E27FC236}">
                <a16:creationId xmlns:a16="http://schemas.microsoft.com/office/drawing/2014/main" id="{0D235A65-A36D-0042-B785-0EB3E9FCD71A}"/>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Evaluation </a:t>
            </a:r>
            <a:r>
              <a:rPr lang="it-IT" sz="2800" dirty="0" err="1"/>
              <a:t>metrics</a:t>
            </a:r>
            <a:endParaRPr lang="it-IT" sz="2800" dirty="0"/>
          </a:p>
        </p:txBody>
      </p:sp>
      <p:sp>
        <p:nvSpPr>
          <p:cNvPr id="10" name="CasellaDiTesto 9">
            <a:extLst>
              <a:ext uri="{FF2B5EF4-FFF2-40B4-BE49-F238E27FC236}">
                <a16:creationId xmlns:a16="http://schemas.microsoft.com/office/drawing/2014/main" id="{428BCAE1-18CD-1086-4683-B12D877F27C8}"/>
              </a:ext>
            </a:extLst>
          </p:cNvPr>
          <p:cNvSpPr txBox="1"/>
          <p:nvPr/>
        </p:nvSpPr>
        <p:spPr>
          <a:xfrm>
            <a:off x="532476" y="2579906"/>
            <a:ext cx="10944860" cy="4278094"/>
          </a:xfrm>
          <a:prstGeom prst="rect">
            <a:avLst/>
          </a:prstGeom>
          <a:noFill/>
        </p:spPr>
        <p:txBody>
          <a:bodyPr wrap="square" rtlCol="0">
            <a:spAutoFit/>
          </a:bodyPr>
          <a:lstStyle/>
          <a:p>
            <a:r>
              <a:rPr lang="en-US" sz="1700" dirty="0">
                <a:solidFill>
                  <a:schemeClr val="bg1"/>
                </a:solidFill>
              </a:rPr>
              <a:t>To evaluate the regressor, we compute several standard error metrics that quantify different aspects of prediction quality:</a:t>
            </a:r>
          </a:p>
          <a:p>
            <a:endParaRPr lang="en-US" sz="1700" dirty="0">
              <a:solidFill>
                <a:schemeClr val="bg1"/>
              </a:solidFill>
            </a:endParaRPr>
          </a:p>
          <a:p>
            <a:pPr marL="285750" indent="-285750">
              <a:buFont typeface="Arial" panose="020B0604020202020204" pitchFamily="34" charset="0"/>
              <a:buChar char="•"/>
            </a:pPr>
            <a:r>
              <a:rPr lang="en-US" sz="1700" b="1" dirty="0">
                <a:solidFill>
                  <a:schemeClr val="bg1"/>
                </a:solidFill>
              </a:rPr>
              <a:t>RMSE</a:t>
            </a:r>
            <a:r>
              <a:rPr lang="en-US" sz="1700" dirty="0">
                <a:solidFill>
                  <a:schemeClr val="bg1"/>
                </a:solidFill>
              </a:rPr>
              <a:t>: it penalizes large errors more heavily because of the square. It measures the average magnitude of the prediction error with emphasis on </a:t>
            </a:r>
            <a:r>
              <a:rPr lang="en-US" sz="1700" b="1" dirty="0">
                <a:solidFill>
                  <a:schemeClr val="bg1"/>
                </a:solidFill>
              </a:rPr>
              <a:t>outliers</a:t>
            </a:r>
            <a:r>
              <a:rPr lang="en-US" sz="1700" dirty="0">
                <a:solidFill>
                  <a:schemeClr val="bg1"/>
                </a:solidFill>
              </a:rPr>
              <a:t>. A lower RMSE means the model follows the target values more closely, especially in regions with high variability.</a:t>
            </a:r>
          </a:p>
          <a:p>
            <a:pPr marL="285750" indent="-285750">
              <a:buFont typeface="Arial" panose="020B0604020202020204" pitchFamily="34" charset="0"/>
              <a:buChar char="•"/>
            </a:pPr>
            <a:endParaRPr lang="en-US" sz="1700" dirty="0">
              <a:solidFill>
                <a:schemeClr val="bg1"/>
              </a:solidFill>
            </a:endParaRPr>
          </a:p>
          <a:p>
            <a:pPr marL="285750" indent="-285750">
              <a:buFont typeface="Arial" panose="020B0604020202020204" pitchFamily="34" charset="0"/>
              <a:buChar char="•"/>
            </a:pPr>
            <a:r>
              <a:rPr lang="en-US" sz="1700" b="1" dirty="0">
                <a:solidFill>
                  <a:schemeClr val="bg1"/>
                </a:solidFill>
              </a:rPr>
              <a:t>MAE</a:t>
            </a:r>
            <a:r>
              <a:rPr lang="en-US" sz="1700" dirty="0">
                <a:solidFill>
                  <a:schemeClr val="bg1"/>
                </a:solidFill>
              </a:rPr>
              <a:t>: it computes the average absolute deviation between predictions and true values. It treats all errors equally and is easier to interpret than RMSE. A low MAE indicates that, on average, predictions are close to the ground truth with no bias from extreme cases.</a:t>
            </a:r>
          </a:p>
          <a:p>
            <a:pPr marL="285750" indent="-285750">
              <a:buFont typeface="Arial" panose="020B0604020202020204" pitchFamily="34" charset="0"/>
              <a:buChar char="•"/>
            </a:pPr>
            <a:endParaRPr lang="en-US" sz="1700" dirty="0">
              <a:solidFill>
                <a:schemeClr val="bg1"/>
              </a:solidFill>
            </a:endParaRPr>
          </a:p>
          <a:p>
            <a:pPr marL="285750" indent="-285750">
              <a:buFont typeface="Arial" panose="020B0604020202020204" pitchFamily="34" charset="0"/>
              <a:buChar char="•"/>
            </a:pPr>
            <a:r>
              <a:rPr lang="en-US" sz="1700" b="1" dirty="0">
                <a:solidFill>
                  <a:schemeClr val="bg1"/>
                </a:solidFill>
              </a:rPr>
              <a:t>Mean Absolute Percentage Error</a:t>
            </a:r>
            <a:r>
              <a:rPr lang="en-US" sz="1700" dirty="0">
                <a:solidFill>
                  <a:schemeClr val="bg1"/>
                </a:solidFill>
              </a:rPr>
              <a:t>: It measures the average </a:t>
            </a:r>
            <a:r>
              <a:rPr lang="en-US" sz="1700" b="1" dirty="0">
                <a:solidFill>
                  <a:schemeClr val="bg1"/>
                </a:solidFill>
              </a:rPr>
              <a:t>relative</a:t>
            </a:r>
            <a:r>
              <a:rPr lang="en-US" sz="1700" dirty="0">
                <a:solidFill>
                  <a:schemeClr val="bg1"/>
                </a:solidFill>
              </a:rPr>
              <a:t> error, normalizing the deviation by the true value.</a:t>
            </a:r>
          </a:p>
          <a:p>
            <a:endParaRPr lang="en-US" sz="1700" dirty="0">
              <a:solidFill>
                <a:schemeClr val="bg1"/>
              </a:solidFill>
            </a:endParaRPr>
          </a:p>
          <a:p>
            <a:pPr marL="285750" indent="-285750">
              <a:buFont typeface="Arial" panose="020B0604020202020204" pitchFamily="34" charset="0"/>
              <a:buChar char="•"/>
            </a:pPr>
            <a:r>
              <a:rPr lang="en-US" sz="1700" b="1" dirty="0">
                <a:solidFill>
                  <a:schemeClr val="bg1"/>
                </a:solidFill>
              </a:rPr>
              <a:t>R²</a:t>
            </a:r>
            <a:r>
              <a:rPr lang="en-US" sz="1700" dirty="0">
                <a:solidFill>
                  <a:schemeClr val="bg1"/>
                </a:solidFill>
              </a:rPr>
              <a:t>: it measures how much of the variance in the true signal is explained by the model, capturing how well the model reproduces the overall structure and variability of the target data.</a:t>
            </a:r>
          </a:p>
          <a:p>
            <a:pPr marL="285750" indent="-285750">
              <a:buFont typeface="Arial" panose="020B0604020202020204" pitchFamily="34" charset="0"/>
              <a:buChar char="•"/>
            </a:pPr>
            <a:endParaRPr lang="en-US" sz="1700" dirty="0">
              <a:solidFill>
                <a:schemeClr val="bg1"/>
              </a:solidFill>
            </a:endParaRPr>
          </a:p>
        </p:txBody>
      </p:sp>
    </p:spTree>
    <p:extLst>
      <p:ext uri="{BB962C8B-B14F-4D97-AF65-F5344CB8AC3E}">
        <p14:creationId xmlns:p14="http://schemas.microsoft.com/office/powerpoint/2010/main" val="2188262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783C9-4A71-9426-90CD-57EDB77E1F51}"/>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25A2D451-2146-D20C-EA4D-34FAFE9A329C}"/>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
        <p:nvSpPr>
          <p:cNvPr id="3" name="Titolo 2">
            <a:extLst>
              <a:ext uri="{FF2B5EF4-FFF2-40B4-BE49-F238E27FC236}">
                <a16:creationId xmlns:a16="http://schemas.microsoft.com/office/drawing/2014/main" id="{EAAD1A42-61EB-5204-AA5A-5E1DAF4C1E5B}"/>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Standard </a:t>
            </a:r>
            <a:r>
              <a:rPr lang="it-IT" sz="2800" dirty="0" err="1"/>
              <a:t>Regressor</a:t>
            </a:r>
            <a:r>
              <a:rPr lang="it-IT" sz="2800" dirty="0"/>
              <a:t> baseline | 1s</a:t>
            </a:r>
          </a:p>
        </p:txBody>
      </p:sp>
      <p:pic>
        <p:nvPicPr>
          <p:cNvPr id="5" name="Immagine 4" descr="Immagine che contiene schermata, Diagramma, linea, diagramma&#10;&#10;Il contenuto generato dall'IA potrebbe non essere corretto.">
            <a:extLst>
              <a:ext uri="{FF2B5EF4-FFF2-40B4-BE49-F238E27FC236}">
                <a16:creationId xmlns:a16="http://schemas.microsoft.com/office/drawing/2014/main" id="{6D1E1DFD-2879-2118-47EE-238ABC177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237" y="4280900"/>
            <a:ext cx="6535883" cy="1727306"/>
          </a:xfrm>
          <a:prstGeom prst="rect">
            <a:avLst/>
          </a:prstGeom>
        </p:spPr>
      </p:pic>
      <p:pic>
        <p:nvPicPr>
          <p:cNvPr id="7" name="Immagine 6" descr="Immagine che contiene testo, diagramma, linea, schermata&#10;&#10;Il contenuto generato dall'IA potrebbe non essere corretto.">
            <a:extLst>
              <a:ext uri="{FF2B5EF4-FFF2-40B4-BE49-F238E27FC236}">
                <a16:creationId xmlns:a16="http://schemas.microsoft.com/office/drawing/2014/main" id="{C1F25201-82C5-8580-B54E-EFB3AFF303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9479" y="3129280"/>
            <a:ext cx="4862182" cy="2821619"/>
          </a:xfrm>
          <a:prstGeom prst="rect">
            <a:avLst/>
          </a:prstGeom>
        </p:spPr>
      </p:pic>
      <p:sp>
        <p:nvSpPr>
          <p:cNvPr id="16" name="CasellaDiTesto 15">
            <a:extLst>
              <a:ext uri="{FF2B5EF4-FFF2-40B4-BE49-F238E27FC236}">
                <a16:creationId xmlns:a16="http://schemas.microsoft.com/office/drawing/2014/main" id="{00548ABE-EB83-ECB7-C7D5-CCEF849F12DD}"/>
              </a:ext>
            </a:extLst>
          </p:cNvPr>
          <p:cNvSpPr txBox="1"/>
          <p:nvPr/>
        </p:nvSpPr>
        <p:spPr>
          <a:xfrm>
            <a:off x="603596" y="2838598"/>
            <a:ext cx="6535883" cy="923330"/>
          </a:xfrm>
          <a:prstGeom prst="rect">
            <a:avLst/>
          </a:prstGeom>
          <a:noFill/>
        </p:spPr>
        <p:txBody>
          <a:bodyPr wrap="square" rtlCol="0">
            <a:spAutoFit/>
          </a:bodyPr>
          <a:lstStyle/>
          <a:p>
            <a:r>
              <a:rPr lang="it-IT" dirty="0" err="1">
                <a:solidFill>
                  <a:schemeClr val="bg1"/>
                </a:solidFill>
              </a:rPr>
              <a:t>These</a:t>
            </a:r>
            <a:r>
              <a:rPr lang="it-IT" dirty="0">
                <a:solidFill>
                  <a:schemeClr val="bg1"/>
                </a:solidFill>
              </a:rPr>
              <a:t> are the </a:t>
            </a:r>
            <a:r>
              <a:rPr lang="it-IT" dirty="0" err="1">
                <a:solidFill>
                  <a:schemeClr val="bg1"/>
                </a:solidFill>
              </a:rPr>
              <a:t>results</a:t>
            </a:r>
            <a:r>
              <a:rPr lang="it-IT" dirty="0">
                <a:solidFill>
                  <a:schemeClr val="bg1"/>
                </a:solidFill>
              </a:rPr>
              <a:t> of a naïve dense </a:t>
            </a:r>
            <a:r>
              <a:rPr lang="it-IT" dirty="0" err="1">
                <a:solidFill>
                  <a:schemeClr val="bg1"/>
                </a:solidFill>
              </a:rPr>
              <a:t>regressor</a:t>
            </a:r>
            <a:r>
              <a:rPr lang="it-IT" dirty="0">
                <a:solidFill>
                  <a:schemeClr val="bg1"/>
                </a:solidFill>
              </a:rPr>
              <a:t>. The </a:t>
            </a:r>
            <a:r>
              <a:rPr lang="it-IT" dirty="0" err="1">
                <a:solidFill>
                  <a:schemeClr val="bg1"/>
                </a:solidFill>
              </a:rPr>
              <a:t>residuals</a:t>
            </a:r>
            <a:r>
              <a:rPr lang="it-IT" dirty="0">
                <a:solidFill>
                  <a:schemeClr val="bg1"/>
                </a:solidFill>
              </a:rPr>
              <a:t> are </a:t>
            </a:r>
            <a:r>
              <a:rPr lang="it-IT" dirty="0" err="1">
                <a:solidFill>
                  <a:schemeClr val="bg1"/>
                </a:solidFill>
              </a:rPr>
              <a:t>approximately</a:t>
            </a:r>
            <a:r>
              <a:rPr lang="it-IT" dirty="0">
                <a:solidFill>
                  <a:schemeClr val="bg1"/>
                </a:solidFill>
              </a:rPr>
              <a:t> </a:t>
            </a:r>
            <a:r>
              <a:rPr lang="it-IT" b="1" dirty="0" err="1">
                <a:solidFill>
                  <a:schemeClr val="bg1"/>
                </a:solidFill>
              </a:rPr>
              <a:t>normally</a:t>
            </a:r>
            <a:r>
              <a:rPr lang="it-IT" dirty="0">
                <a:solidFill>
                  <a:schemeClr val="bg1"/>
                </a:solidFill>
              </a:rPr>
              <a:t> </a:t>
            </a:r>
            <a:r>
              <a:rPr lang="it-IT" dirty="0" err="1">
                <a:solidFill>
                  <a:schemeClr val="bg1"/>
                </a:solidFill>
              </a:rPr>
              <a:t>distributed</a:t>
            </a:r>
            <a:r>
              <a:rPr lang="it-IT" dirty="0">
                <a:solidFill>
                  <a:schemeClr val="bg1"/>
                </a:solidFill>
              </a:rPr>
              <a:t> and the </a:t>
            </a:r>
            <a:r>
              <a:rPr lang="it-IT" dirty="0" err="1">
                <a:solidFill>
                  <a:schemeClr val="bg1"/>
                </a:solidFill>
              </a:rPr>
              <a:t>learned</a:t>
            </a:r>
            <a:r>
              <a:rPr lang="it-IT" dirty="0">
                <a:solidFill>
                  <a:schemeClr val="bg1"/>
                </a:solidFill>
              </a:rPr>
              <a:t> </a:t>
            </a:r>
            <a:r>
              <a:rPr lang="it-IT" dirty="0" err="1">
                <a:solidFill>
                  <a:schemeClr val="bg1"/>
                </a:solidFill>
              </a:rPr>
              <a:t>mean</a:t>
            </a:r>
            <a:r>
              <a:rPr lang="it-IT" dirty="0">
                <a:solidFill>
                  <a:schemeClr val="bg1"/>
                </a:solidFill>
              </a:rPr>
              <a:t> background </a:t>
            </a:r>
            <a:r>
              <a:rPr lang="it-IT" dirty="0" err="1">
                <a:solidFill>
                  <a:schemeClr val="bg1"/>
                </a:solidFill>
              </a:rPr>
              <a:t>signal</a:t>
            </a:r>
            <a:r>
              <a:rPr lang="it-IT" dirty="0">
                <a:solidFill>
                  <a:schemeClr val="bg1"/>
                </a:solidFill>
              </a:rPr>
              <a:t> </a:t>
            </a:r>
            <a:r>
              <a:rPr lang="it-IT" dirty="0" err="1">
                <a:solidFill>
                  <a:schemeClr val="bg1"/>
                </a:solidFill>
              </a:rPr>
              <a:t>seems</a:t>
            </a:r>
            <a:r>
              <a:rPr lang="it-IT" dirty="0">
                <a:solidFill>
                  <a:schemeClr val="bg1"/>
                </a:solidFill>
              </a:rPr>
              <a:t> </a:t>
            </a:r>
            <a:r>
              <a:rPr lang="it-IT" dirty="0" err="1">
                <a:solidFill>
                  <a:schemeClr val="bg1"/>
                </a:solidFill>
              </a:rPr>
              <a:t>faithful</a:t>
            </a:r>
            <a:r>
              <a:rPr lang="it-IT" dirty="0">
                <a:solidFill>
                  <a:schemeClr val="bg1"/>
                </a:solidFill>
              </a:rPr>
              <a:t>.</a:t>
            </a:r>
          </a:p>
        </p:txBody>
      </p:sp>
    </p:spTree>
    <p:extLst>
      <p:ext uri="{BB962C8B-B14F-4D97-AF65-F5344CB8AC3E}">
        <p14:creationId xmlns:p14="http://schemas.microsoft.com/office/powerpoint/2010/main" val="18087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F95B-D5C2-FBF8-42A9-AA8531A2F2FA}"/>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28F21F04-FDD0-EBE3-B517-9BAB7F258603}"/>
              </a:ext>
            </a:extLst>
          </p:cNvPr>
          <p:cNvSpPr txBox="1">
            <a:spLocks/>
          </p:cNvSpPr>
          <p:nvPr/>
        </p:nvSpPr>
        <p:spPr>
          <a:xfrm>
            <a:off x="483523" y="166255"/>
            <a:ext cx="5018902" cy="7384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
        <p:nvSpPr>
          <p:cNvPr id="3" name="Titolo 2">
            <a:extLst>
              <a:ext uri="{FF2B5EF4-FFF2-40B4-BE49-F238E27FC236}">
                <a16:creationId xmlns:a16="http://schemas.microsoft.com/office/drawing/2014/main" id="{9902EA53-90CE-43C3-E3DB-E830E9F66EAE}"/>
              </a:ext>
            </a:extLst>
          </p:cNvPr>
          <p:cNvSpPr txBox="1">
            <a:spLocks/>
          </p:cNvSpPr>
          <p:nvPr/>
        </p:nvSpPr>
        <p:spPr>
          <a:xfrm>
            <a:off x="483523" y="1116735"/>
            <a:ext cx="3664892" cy="5189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Neuro-</a:t>
            </a:r>
            <a:r>
              <a:rPr lang="it-IT" sz="2800" dirty="0" err="1"/>
              <a:t>probabilistic</a:t>
            </a:r>
            <a:r>
              <a:rPr lang="it-IT" sz="2800" dirty="0"/>
              <a:t>  baselines</a:t>
            </a:r>
          </a:p>
        </p:txBody>
      </p:sp>
      <p:pic>
        <p:nvPicPr>
          <p:cNvPr id="11" name="Immagine 10" descr="Immagine che contiene schermata, linea, Diagramma, testo&#10;&#10;Il contenuto generato dall'IA potrebbe non essere corretto.">
            <a:extLst>
              <a:ext uri="{FF2B5EF4-FFF2-40B4-BE49-F238E27FC236}">
                <a16:creationId xmlns:a16="http://schemas.microsoft.com/office/drawing/2014/main" id="{CDA453FA-95A5-03C2-73FC-A4B0F9159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949" y="5851"/>
            <a:ext cx="4153753" cy="1087954"/>
          </a:xfrm>
          <a:prstGeom prst="rect">
            <a:avLst/>
          </a:prstGeom>
        </p:spPr>
      </p:pic>
      <p:pic>
        <p:nvPicPr>
          <p:cNvPr id="13" name="Immagine 12" descr="Immagine che contiene schermata, linea, Diagramma, Carattere&#10;&#10;Il contenuto generato dall'IA potrebbe non essere corretto.">
            <a:extLst>
              <a:ext uri="{FF2B5EF4-FFF2-40B4-BE49-F238E27FC236}">
                <a16:creationId xmlns:a16="http://schemas.microsoft.com/office/drawing/2014/main" id="{0A47D29D-AD5D-0B3C-C301-E3C415492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49" y="4801869"/>
            <a:ext cx="6731677" cy="1763166"/>
          </a:xfrm>
          <a:prstGeom prst="rect">
            <a:avLst/>
          </a:prstGeom>
        </p:spPr>
      </p:pic>
      <p:pic>
        <p:nvPicPr>
          <p:cNvPr id="15" name="Immagine 14" descr="Immagine che contiene schermata, testo, linea, Diagramma&#10;&#10;Il contenuto generato dall'IA potrebbe non essere corretto.">
            <a:extLst>
              <a:ext uri="{FF2B5EF4-FFF2-40B4-BE49-F238E27FC236}">
                <a16:creationId xmlns:a16="http://schemas.microsoft.com/office/drawing/2014/main" id="{298F62D4-1453-76B6-DC40-E1769270B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50" y="2451385"/>
            <a:ext cx="6731677" cy="1763166"/>
          </a:xfrm>
          <a:prstGeom prst="rect">
            <a:avLst/>
          </a:prstGeom>
        </p:spPr>
      </p:pic>
      <p:sp>
        <p:nvSpPr>
          <p:cNvPr id="9" name="CasellaDiTesto 8">
            <a:extLst>
              <a:ext uri="{FF2B5EF4-FFF2-40B4-BE49-F238E27FC236}">
                <a16:creationId xmlns:a16="http://schemas.microsoft.com/office/drawing/2014/main" id="{06635C0A-BB55-BB02-FF48-9E2F050FD2AF}"/>
              </a:ext>
            </a:extLst>
          </p:cNvPr>
          <p:cNvSpPr txBox="1"/>
          <p:nvPr/>
        </p:nvSpPr>
        <p:spPr>
          <a:xfrm>
            <a:off x="7129087" y="5462276"/>
            <a:ext cx="3612804" cy="923330"/>
          </a:xfrm>
          <a:prstGeom prst="rect">
            <a:avLst/>
          </a:prstGeom>
          <a:noFill/>
        </p:spPr>
        <p:txBody>
          <a:bodyPr wrap="square" rtlCol="0">
            <a:spAutoFit/>
          </a:bodyPr>
          <a:lstStyle/>
          <a:p>
            <a:r>
              <a:rPr lang="it-IT" b="1" dirty="0" err="1">
                <a:solidFill>
                  <a:schemeClr val="bg1"/>
                </a:solidFill>
              </a:rPr>
              <a:t>Weibull_min</a:t>
            </a:r>
            <a:endParaRPr lang="it-IT" b="1" dirty="0">
              <a:solidFill>
                <a:schemeClr val="bg1"/>
              </a:solidFill>
            </a:endParaRPr>
          </a:p>
          <a:p>
            <a:r>
              <a:rPr lang="it-IT" dirty="0">
                <a:solidFill>
                  <a:schemeClr val="bg1"/>
                </a:solidFill>
              </a:rPr>
              <a:t>Test MAE = 54.2%</a:t>
            </a:r>
          </a:p>
          <a:p>
            <a:r>
              <a:rPr lang="it-IT" dirty="0" err="1">
                <a:solidFill>
                  <a:schemeClr val="bg1"/>
                </a:solidFill>
              </a:rPr>
              <a:t>Percentage</a:t>
            </a:r>
            <a:r>
              <a:rPr lang="it-IT" dirty="0">
                <a:solidFill>
                  <a:schemeClr val="bg1"/>
                </a:solidFill>
              </a:rPr>
              <a:t> </a:t>
            </a:r>
            <a:r>
              <a:rPr lang="it-IT" dirty="0" err="1">
                <a:solidFill>
                  <a:schemeClr val="bg1"/>
                </a:solidFill>
              </a:rPr>
              <a:t>error</a:t>
            </a:r>
            <a:r>
              <a:rPr lang="it-IT" dirty="0">
                <a:solidFill>
                  <a:schemeClr val="bg1"/>
                </a:solidFill>
              </a:rPr>
              <a:t>: 5.29%</a:t>
            </a:r>
          </a:p>
        </p:txBody>
      </p:sp>
      <p:sp>
        <p:nvSpPr>
          <p:cNvPr id="10" name="CasellaDiTesto 9">
            <a:extLst>
              <a:ext uri="{FF2B5EF4-FFF2-40B4-BE49-F238E27FC236}">
                <a16:creationId xmlns:a16="http://schemas.microsoft.com/office/drawing/2014/main" id="{BC55A7A9-9E9D-75C1-A798-E1FB0849BDD3}"/>
              </a:ext>
            </a:extLst>
          </p:cNvPr>
          <p:cNvSpPr txBox="1"/>
          <p:nvPr/>
        </p:nvSpPr>
        <p:spPr>
          <a:xfrm>
            <a:off x="7129087" y="3025817"/>
            <a:ext cx="3308004" cy="923330"/>
          </a:xfrm>
          <a:prstGeom prst="rect">
            <a:avLst/>
          </a:prstGeom>
          <a:noFill/>
        </p:spPr>
        <p:txBody>
          <a:bodyPr wrap="square" rtlCol="0">
            <a:spAutoFit/>
          </a:bodyPr>
          <a:lstStyle/>
          <a:p>
            <a:r>
              <a:rPr lang="it-IT" b="1" dirty="0" err="1">
                <a:solidFill>
                  <a:schemeClr val="bg1"/>
                </a:solidFill>
              </a:rPr>
              <a:t>Skew-norm</a:t>
            </a:r>
            <a:endParaRPr lang="it-IT" b="1" dirty="0">
              <a:solidFill>
                <a:schemeClr val="bg1"/>
              </a:solidFill>
            </a:endParaRPr>
          </a:p>
          <a:p>
            <a:r>
              <a:rPr lang="it-IT" dirty="0">
                <a:solidFill>
                  <a:schemeClr val="bg1"/>
                </a:solidFill>
              </a:rPr>
              <a:t>Test MAE = 35.3%</a:t>
            </a:r>
          </a:p>
          <a:p>
            <a:r>
              <a:rPr lang="it-IT" dirty="0" err="1">
                <a:solidFill>
                  <a:schemeClr val="bg1"/>
                </a:solidFill>
              </a:rPr>
              <a:t>Percentage</a:t>
            </a:r>
            <a:r>
              <a:rPr lang="it-IT" dirty="0">
                <a:solidFill>
                  <a:schemeClr val="bg1"/>
                </a:solidFill>
              </a:rPr>
              <a:t> </a:t>
            </a:r>
            <a:r>
              <a:rPr lang="it-IT" dirty="0" err="1">
                <a:solidFill>
                  <a:schemeClr val="bg1"/>
                </a:solidFill>
              </a:rPr>
              <a:t>error</a:t>
            </a:r>
            <a:r>
              <a:rPr lang="it-IT" dirty="0">
                <a:solidFill>
                  <a:schemeClr val="bg1"/>
                </a:solidFill>
              </a:rPr>
              <a:t>: 3.46%</a:t>
            </a:r>
          </a:p>
        </p:txBody>
      </p:sp>
      <p:sp>
        <p:nvSpPr>
          <p:cNvPr id="12" name="CasellaDiTesto 11">
            <a:extLst>
              <a:ext uri="{FF2B5EF4-FFF2-40B4-BE49-F238E27FC236}">
                <a16:creationId xmlns:a16="http://schemas.microsoft.com/office/drawing/2014/main" id="{6B35D51A-F7ED-9A85-B819-6938D1B151CB}"/>
              </a:ext>
            </a:extLst>
          </p:cNvPr>
          <p:cNvSpPr txBox="1"/>
          <p:nvPr/>
        </p:nvSpPr>
        <p:spPr>
          <a:xfrm>
            <a:off x="9285813" y="589358"/>
            <a:ext cx="3471824" cy="923330"/>
          </a:xfrm>
          <a:prstGeom prst="rect">
            <a:avLst/>
          </a:prstGeom>
          <a:noFill/>
        </p:spPr>
        <p:txBody>
          <a:bodyPr wrap="square" rtlCol="0">
            <a:spAutoFit/>
          </a:bodyPr>
          <a:lstStyle/>
          <a:p>
            <a:r>
              <a:rPr lang="it-IT" b="1" dirty="0">
                <a:solidFill>
                  <a:schemeClr val="bg1"/>
                </a:solidFill>
              </a:rPr>
              <a:t>Poisson</a:t>
            </a:r>
          </a:p>
          <a:p>
            <a:r>
              <a:rPr lang="it-IT" dirty="0">
                <a:solidFill>
                  <a:schemeClr val="bg1"/>
                </a:solidFill>
              </a:rPr>
              <a:t>Test MAE = 43.5 </a:t>
            </a:r>
          </a:p>
          <a:p>
            <a:r>
              <a:rPr lang="it-IT" dirty="0" err="1">
                <a:solidFill>
                  <a:schemeClr val="bg1"/>
                </a:solidFill>
              </a:rPr>
              <a:t>Percentage</a:t>
            </a:r>
            <a:r>
              <a:rPr lang="it-IT" dirty="0">
                <a:solidFill>
                  <a:schemeClr val="bg1"/>
                </a:solidFill>
              </a:rPr>
              <a:t> </a:t>
            </a:r>
            <a:r>
              <a:rPr lang="it-IT" dirty="0" err="1">
                <a:solidFill>
                  <a:schemeClr val="bg1"/>
                </a:solidFill>
              </a:rPr>
              <a:t>error</a:t>
            </a:r>
            <a:r>
              <a:rPr lang="it-IT" dirty="0">
                <a:solidFill>
                  <a:schemeClr val="bg1"/>
                </a:solidFill>
              </a:rPr>
              <a:t> = 4.25%</a:t>
            </a:r>
          </a:p>
        </p:txBody>
      </p:sp>
      <p:sp>
        <p:nvSpPr>
          <p:cNvPr id="14" name="Rettangolo 13">
            <a:extLst>
              <a:ext uri="{FF2B5EF4-FFF2-40B4-BE49-F238E27FC236}">
                <a16:creationId xmlns:a16="http://schemas.microsoft.com/office/drawing/2014/main" id="{98450536-909A-09C0-2C64-E0E423F5E88F}"/>
              </a:ext>
            </a:extLst>
          </p:cNvPr>
          <p:cNvSpPr/>
          <p:nvPr/>
        </p:nvSpPr>
        <p:spPr>
          <a:xfrm>
            <a:off x="6951826" y="3877248"/>
            <a:ext cx="1758067" cy="5284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BDDBCDBE-5FA4-F09D-63BB-D589377B0421}"/>
              </a:ext>
            </a:extLst>
          </p:cNvPr>
          <p:cNvSpPr txBox="1"/>
          <p:nvPr/>
        </p:nvSpPr>
        <p:spPr>
          <a:xfrm>
            <a:off x="360217" y="1607646"/>
            <a:ext cx="1080654" cy="523220"/>
          </a:xfrm>
          <a:prstGeom prst="rect">
            <a:avLst/>
          </a:prstGeom>
          <a:noFill/>
        </p:spPr>
        <p:txBody>
          <a:bodyPr wrap="square" rtlCol="0">
            <a:spAutoFit/>
          </a:bodyPr>
          <a:lstStyle/>
          <a:p>
            <a:r>
              <a:rPr lang="it-IT" sz="2800" dirty="0">
                <a:solidFill>
                  <a:schemeClr val="bg1"/>
                </a:solidFill>
                <a:latin typeface="+mj-lt"/>
              </a:rPr>
              <a:t>| 1s</a:t>
            </a:r>
          </a:p>
        </p:txBody>
      </p:sp>
      <p:pic>
        <p:nvPicPr>
          <p:cNvPr id="6" name="Immagine 5" descr="Immagine che contiene testo, linea, Diagramma, schermata&#10;&#10;Il contenuto generato dall'IA potrebbe non essere corretto.">
            <a:extLst>
              <a:ext uri="{FF2B5EF4-FFF2-40B4-BE49-F238E27FC236}">
                <a16:creationId xmlns:a16="http://schemas.microsoft.com/office/drawing/2014/main" id="{58DA7274-C818-7ABE-5DA4-45DAD610B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949" y="997285"/>
            <a:ext cx="4153754" cy="1087954"/>
          </a:xfrm>
          <a:prstGeom prst="rect">
            <a:avLst/>
          </a:prstGeom>
        </p:spPr>
      </p:pic>
    </p:spTree>
    <p:extLst>
      <p:ext uri="{BB962C8B-B14F-4D97-AF65-F5344CB8AC3E}">
        <p14:creationId xmlns:p14="http://schemas.microsoft.com/office/powerpoint/2010/main" val="152534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772D-1E35-131B-E356-2C847E97DFCD}"/>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74B62C6A-06D3-5B20-5F51-AB7E37FE2642}"/>
              </a:ext>
            </a:extLst>
          </p:cNvPr>
          <p:cNvSpPr txBox="1">
            <a:spLocks/>
          </p:cNvSpPr>
          <p:nvPr/>
        </p:nvSpPr>
        <p:spPr>
          <a:xfrm>
            <a:off x="483523" y="166255"/>
            <a:ext cx="5018902" cy="7384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
        <p:nvSpPr>
          <p:cNvPr id="3" name="Titolo 2">
            <a:extLst>
              <a:ext uri="{FF2B5EF4-FFF2-40B4-BE49-F238E27FC236}">
                <a16:creationId xmlns:a16="http://schemas.microsoft.com/office/drawing/2014/main" id="{D9B87E41-C6E0-9831-BEC0-16658280C8E3}"/>
              </a:ext>
            </a:extLst>
          </p:cNvPr>
          <p:cNvSpPr txBox="1">
            <a:spLocks/>
          </p:cNvSpPr>
          <p:nvPr/>
        </p:nvSpPr>
        <p:spPr>
          <a:xfrm>
            <a:off x="483523" y="1116735"/>
            <a:ext cx="3664892" cy="5189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Neuro-</a:t>
            </a:r>
            <a:r>
              <a:rPr lang="it-IT" sz="2800" dirty="0" err="1"/>
              <a:t>probabilistic</a:t>
            </a:r>
            <a:r>
              <a:rPr lang="it-IT" sz="2800" dirty="0"/>
              <a:t>  baselines</a:t>
            </a:r>
          </a:p>
        </p:txBody>
      </p:sp>
      <p:sp>
        <p:nvSpPr>
          <p:cNvPr id="10" name="CasellaDiTesto 9">
            <a:extLst>
              <a:ext uri="{FF2B5EF4-FFF2-40B4-BE49-F238E27FC236}">
                <a16:creationId xmlns:a16="http://schemas.microsoft.com/office/drawing/2014/main" id="{3DE38A3E-D3D0-199C-52E5-10DB22574735}"/>
              </a:ext>
            </a:extLst>
          </p:cNvPr>
          <p:cNvSpPr txBox="1"/>
          <p:nvPr/>
        </p:nvSpPr>
        <p:spPr>
          <a:xfrm>
            <a:off x="1911776" y="6124078"/>
            <a:ext cx="2236639" cy="369332"/>
          </a:xfrm>
          <a:prstGeom prst="rect">
            <a:avLst/>
          </a:prstGeom>
          <a:noFill/>
        </p:spPr>
        <p:txBody>
          <a:bodyPr wrap="square" rtlCol="0">
            <a:spAutoFit/>
          </a:bodyPr>
          <a:lstStyle/>
          <a:p>
            <a:r>
              <a:rPr lang="it-IT" b="1" dirty="0" err="1">
                <a:solidFill>
                  <a:schemeClr val="bg1"/>
                </a:solidFill>
              </a:rPr>
              <a:t>Avg</a:t>
            </a:r>
            <a:r>
              <a:rPr lang="it-IT" b="1" dirty="0">
                <a:solidFill>
                  <a:schemeClr val="bg1"/>
                </a:solidFill>
              </a:rPr>
              <a:t> </a:t>
            </a:r>
            <a:r>
              <a:rPr lang="it-IT" b="1" dirty="0" err="1">
                <a:solidFill>
                  <a:schemeClr val="bg1"/>
                </a:solidFill>
              </a:rPr>
              <a:t>mean</a:t>
            </a:r>
            <a:r>
              <a:rPr lang="it-IT" b="1" dirty="0">
                <a:solidFill>
                  <a:schemeClr val="bg1"/>
                </a:solidFill>
              </a:rPr>
              <a:t> </a:t>
            </a:r>
            <a:r>
              <a:rPr lang="it-IT" dirty="0">
                <a:solidFill>
                  <a:schemeClr val="bg1"/>
                </a:solidFill>
              </a:rPr>
              <a:t>= - 2.10</a:t>
            </a:r>
          </a:p>
        </p:txBody>
      </p:sp>
      <p:sp>
        <p:nvSpPr>
          <p:cNvPr id="14" name="Rettangolo 13">
            <a:extLst>
              <a:ext uri="{FF2B5EF4-FFF2-40B4-BE49-F238E27FC236}">
                <a16:creationId xmlns:a16="http://schemas.microsoft.com/office/drawing/2014/main" id="{FE2BF47C-39AC-22A3-DE43-67EECCBEE48F}"/>
              </a:ext>
            </a:extLst>
          </p:cNvPr>
          <p:cNvSpPr/>
          <p:nvPr/>
        </p:nvSpPr>
        <p:spPr>
          <a:xfrm>
            <a:off x="6914725" y="3875992"/>
            <a:ext cx="1758067" cy="5284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hermata, testo, diagramma, linea&#10;&#10;Il contenuto generato dall'IA potrebbe non essere corretto.">
            <a:extLst>
              <a:ext uri="{FF2B5EF4-FFF2-40B4-BE49-F238E27FC236}">
                <a16:creationId xmlns:a16="http://schemas.microsoft.com/office/drawing/2014/main" id="{50E558E1-280D-22E4-D406-E4B40E48D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589" y="186126"/>
            <a:ext cx="3854807" cy="2871166"/>
          </a:xfrm>
          <a:prstGeom prst="rect">
            <a:avLst/>
          </a:prstGeom>
        </p:spPr>
      </p:pic>
      <p:pic>
        <p:nvPicPr>
          <p:cNvPr id="8" name="Immagine 7" descr="Immagine che contiene testo, diagramma, Diagramma, linea&#10;&#10;Il contenuto generato dall'IA potrebbe non essere corretto.">
            <a:extLst>
              <a:ext uri="{FF2B5EF4-FFF2-40B4-BE49-F238E27FC236}">
                <a16:creationId xmlns:a16="http://schemas.microsoft.com/office/drawing/2014/main" id="{79702C2E-9E04-8993-80BB-7F2CFCF0E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68" y="3174193"/>
            <a:ext cx="5083208" cy="2949885"/>
          </a:xfrm>
          <a:prstGeom prst="rect">
            <a:avLst/>
          </a:prstGeom>
        </p:spPr>
      </p:pic>
      <p:pic>
        <p:nvPicPr>
          <p:cNvPr id="7" name="Immagine 6" descr="Immagine che contiene testo, linea, diagramma, Parallelo&#10;&#10;Il contenuto generato dall'IA potrebbe non essere corretto.">
            <a:extLst>
              <a:ext uri="{FF2B5EF4-FFF2-40B4-BE49-F238E27FC236}">
                <a16:creationId xmlns:a16="http://schemas.microsoft.com/office/drawing/2014/main" id="{23CF787F-6F93-E51E-2EA5-8C46A4AAA4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5981" y="3290949"/>
            <a:ext cx="4088312" cy="2716372"/>
          </a:xfrm>
          <a:prstGeom prst="rect">
            <a:avLst/>
          </a:prstGeom>
        </p:spPr>
      </p:pic>
      <p:pic>
        <p:nvPicPr>
          <p:cNvPr id="17" name="Immagine 16" descr="Immagine che contiene testo, schermata, diagramma, Carattere&#10;&#10;Il contenuto generato dall'IA potrebbe non essere corretto.">
            <a:extLst>
              <a:ext uri="{FF2B5EF4-FFF2-40B4-BE49-F238E27FC236}">
                <a16:creationId xmlns:a16="http://schemas.microsoft.com/office/drawing/2014/main" id="{D84074F9-A3BD-A8DD-CAE8-978F814ECA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6095" y="114945"/>
            <a:ext cx="3265688" cy="2716371"/>
          </a:xfrm>
          <a:prstGeom prst="rect">
            <a:avLst/>
          </a:prstGeom>
        </p:spPr>
      </p:pic>
      <p:sp>
        <p:nvSpPr>
          <p:cNvPr id="18" name="CasellaDiTesto 17">
            <a:extLst>
              <a:ext uri="{FF2B5EF4-FFF2-40B4-BE49-F238E27FC236}">
                <a16:creationId xmlns:a16="http://schemas.microsoft.com/office/drawing/2014/main" id="{EB7F763F-7672-9DF0-6989-63E48D0D1A4E}"/>
              </a:ext>
            </a:extLst>
          </p:cNvPr>
          <p:cNvSpPr txBox="1"/>
          <p:nvPr/>
        </p:nvSpPr>
        <p:spPr>
          <a:xfrm>
            <a:off x="360217" y="1607646"/>
            <a:ext cx="1080654" cy="523220"/>
          </a:xfrm>
          <a:prstGeom prst="rect">
            <a:avLst/>
          </a:prstGeom>
          <a:noFill/>
        </p:spPr>
        <p:txBody>
          <a:bodyPr wrap="square" rtlCol="0">
            <a:spAutoFit/>
          </a:bodyPr>
          <a:lstStyle/>
          <a:p>
            <a:r>
              <a:rPr lang="it-IT" sz="2800" dirty="0">
                <a:solidFill>
                  <a:schemeClr val="bg1"/>
                </a:solidFill>
                <a:latin typeface="+mj-lt"/>
              </a:rPr>
              <a:t>| 1s</a:t>
            </a:r>
          </a:p>
        </p:txBody>
      </p:sp>
      <p:sp>
        <p:nvSpPr>
          <p:cNvPr id="21" name="CasellaDiTesto 20">
            <a:extLst>
              <a:ext uri="{FF2B5EF4-FFF2-40B4-BE49-F238E27FC236}">
                <a16:creationId xmlns:a16="http://schemas.microsoft.com/office/drawing/2014/main" id="{9FA39DBC-B54E-F2AE-7912-ECCC7C55292C}"/>
              </a:ext>
            </a:extLst>
          </p:cNvPr>
          <p:cNvSpPr txBox="1"/>
          <p:nvPr/>
        </p:nvSpPr>
        <p:spPr>
          <a:xfrm>
            <a:off x="9920566" y="2835639"/>
            <a:ext cx="2601044" cy="338554"/>
          </a:xfrm>
          <a:prstGeom prst="rect">
            <a:avLst/>
          </a:prstGeom>
          <a:noFill/>
        </p:spPr>
        <p:txBody>
          <a:bodyPr wrap="square" rtlCol="0">
            <a:spAutoFit/>
          </a:bodyPr>
          <a:lstStyle/>
          <a:p>
            <a:r>
              <a:rPr lang="it-IT" sz="1600" b="1" dirty="0" err="1">
                <a:solidFill>
                  <a:schemeClr val="bg1"/>
                </a:solidFill>
              </a:rPr>
              <a:t>Avg</a:t>
            </a:r>
            <a:r>
              <a:rPr lang="it-IT" sz="1600" b="1" dirty="0">
                <a:solidFill>
                  <a:schemeClr val="bg1"/>
                </a:solidFill>
              </a:rPr>
              <a:t> var/</a:t>
            </a:r>
            <a:r>
              <a:rPr lang="it-IT" sz="1600" b="1" dirty="0" err="1">
                <a:solidFill>
                  <a:schemeClr val="bg1"/>
                </a:solidFill>
              </a:rPr>
              <a:t>mean</a:t>
            </a:r>
            <a:r>
              <a:rPr lang="it-IT" sz="1600" b="1" dirty="0">
                <a:solidFill>
                  <a:schemeClr val="bg1"/>
                </a:solidFill>
              </a:rPr>
              <a:t> </a:t>
            </a:r>
            <a:r>
              <a:rPr lang="it-IT" sz="1600" dirty="0">
                <a:solidFill>
                  <a:schemeClr val="bg1"/>
                </a:solidFill>
              </a:rPr>
              <a:t>= 1.85</a:t>
            </a:r>
          </a:p>
        </p:txBody>
      </p:sp>
      <p:sp>
        <p:nvSpPr>
          <p:cNvPr id="23" name="CasellaDiTesto 22">
            <a:extLst>
              <a:ext uri="{FF2B5EF4-FFF2-40B4-BE49-F238E27FC236}">
                <a16:creationId xmlns:a16="http://schemas.microsoft.com/office/drawing/2014/main" id="{316E5A21-FC26-F3BE-F16D-900710A0F867}"/>
              </a:ext>
            </a:extLst>
          </p:cNvPr>
          <p:cNvSpPr txBox="1"/>
          <p:nvPr/>
        </p:nvSpPr>
        <p:spPr>
          <a:xfrm>
            <a:off x="1654877" y="2221339"/>
            <a:ext cx="6262576" cy="523220"/>
          </a:xfrm>
          <a:prstGeom prst="rect">
            <a:avLst/>
          </a:prstGeom>
          <a:noFill/>
        </p:spPr>
        <p:txBody>
          <a:bodyPr wrap="square">
            <a:spAutoFit/>
          </a:bodyPr>
          <a:lstStyle/>
          <a:p>
            <a:r>
              <a:rPr lang="it-IT" sz="2800" b="1" u="sng" dirty="0" err="1">
                <a:solidFill>
                  <a:schemeClr val="bg1"/>
                </a:solidFill>
                <a:latin typeface="+mj-lt"/>
              </a:rPr>
              <a:t>Skew-normal</a:t>
            </a:r>
            <a:endParaRPr lang="it-IT" sz="2800" b="1" u="sng" dirty="0">
              <a:solidFill>
                <a:schemeClr val="bg1"/>
              </a:solidFill>
              <a:latin typeface="+mj-lt"/>
            </a:endParaRPr>
          </a:p>
        </p:txBody>
      </p:sp>
    </p:spTree>
    <p:extLst>
      <p:ext uri="{BB962C8B-B14F-4D97-AF65-F5344CB8AC3E}">
        <p14:creationId xmlns:p14="http://schemas.microsoft.com/office/powerpoint/2010/main" val="2051807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0530F-026E-37BC-CAF6-C33411EA6874}"/>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A61C5B7E-B068-B3C6-46D8-035FDBBCA6C8}"/>
              </a:ext>
            </a:extLst>
          </p:cNvPr>
          <p:cNvSpPr txBox="1">
            <a:spLocks/>
          </p:cNvSpPr>
          <p:nvPr/>
        </p:nvSpPr>
        <p:spPr>
          <a:xfrm>
            <a:off x="483523" y="166255"/>
            <a:ext cx="5018902" cy="7384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
        <p:nvSpPr>
          <p:cNvPr id="3" name="Titolo 2">
            <a:extLst>
              <a:ext uri="{FF2B5EF4-FFF2-40B4-BE49-F238E27FC236}">
                <a16:creationId xmlns:a16="http://schemas.microsoft.com/office/drawing/2014/main" id="{735B5775-F276-2A2F-0CC7-AADB68984105}"/>
              </a:ext>
            </a:extLst>
          </p:cNvPr>
          <p:cNvSpPr txBox="1">
            <a:spLocks/>
          </p:cNvSpPr>
          <p:nvPr/>
        </p:nvSpPr>
        <p:spPr>
          <a:xfrm>
            <a:off x="483523" y="1116735"/>
            <a:ext cx="3664892" cy="5189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Neuro-</a:t>
            </a:r>
            <a:r>
              <a:rPr lang="it-IT" sz="2800" dirty="0" err="1"/>
              <a:t>probabilistic</a:t>
            </a:r>
            <a:r>
              <a:rPr lang="it-IT" sz="2800" dirty="0"/>
              <a:t>  baselines</a:t>
            </a:r>
          </a:p>
        </p:txBody>
      </p:sp>
      <p:sp>
        <p:nvSpPr>
          <p:cNvPr id="10" name="CasellaDiTesto 9">
            <a:extLst>
              <a:ext uri="{FF2B5EF4-FFF2-40B4-BE49-F238E27FC236}">
                <a16:creationId xmlns:a16="http://schemas.microsoft.com/office/drawing/2014/main" id="{27A3FCF7-528E-D152-20BD-661240365A7D}"/>
              </a:ext>
            </a:extLst>
          </p:cNvPr>
          <p:cNvSpPr txBox="1"/>
          <p:nvPr/>
        </p:nvSpPr>
        <p:spPr>
          <a:xfrm>
            <a:off x="2200964" y="2220177"/>
            <a:ext cx="1892769" cy="523220"/>
          </a:xfrm>
          <a:prstGeom prst="rect">
            <a:avLst/>
          </a:prstGeom>
          <a:noFill/>
        </p:spPr>
        <p:txBody>
          <a:bodyPr wrap="square" rtlCol="0">
            <a:spAutoFit/>
          </a:bodyPr>
          <a:lstStyle/>
          <a:p>
            <a:r>
              <a:rPr lang="it-IT" sz="2800" b="1" u="sng" dirty="0">
                <a:solidFill>
                  <a:schemeClr val="bg1"/>
                </a:solidFill>
                <a:latin typeface="+mj-lt"/>
              </a:rPr>
              <a:t>Poisson</a:t>
            </a:r>
          </a:p>
        </p:txBody>
      </p:sp>
      <p:sp>
        <p:nvSpPr>
          <p:cNvPr id="14" name="Rettangolo 13">
            <a:extLst>
              <a:ext uri="{FF2B5EF4-FFF2-40B4-BE49-F238E27FC236}">
                <a16:creationId xmlns:a16="http://schemas.microsoft.com/office/drawing/2014/main" id="{74617367-7E5D-060E-48DF-CE2698453616}"/>
              </a:ext>
            </a:extLst>
          </p:cNvPr>
          <p:cNvSpPr/>
          <p:nvPr/>
        </p:nvSpPr>
        <p:spPr>
          <a:xfrm>
            <a:off x="6914725" y="3875992"/>
            <a:ext cx="1758067" cy="5284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1503C919-4689-F7F0-BBB5-E72AB52E3407}"/>
              </a:ext>
            </a:extLst>
          </p:cNvPr>
          <p:cNvSpPr txBox="1"/>
          <p:nvPr/>
        </p:nvSpPr>
        <p:spPr>
          <a:xfrm>
            <a:off x="360217" y="1607646"/>
            <a:ext cx="1080654" cy="523220"/>
          </a:xfrm>
          <a:prstGeom prst="rect">
            <a:avLst/>
          </a:prstGeom>
          <a:noFill/>
        </p:spPr>
        <p:txBody>
          <a:bodyPr wrap="square" rtlCol="0">
            <a:spAutoFit/>
          </a:bodyPr>
          <a:lstStyle/>
          <a:p>
            <a:r>
              <a:rPr lang="it-IT" sz="2800" dirty="0">
                <a:solidFill>
                  <a:schemeClr val="bg1"/>
                </a:solidFill>
                <a:latin typeface="+mj-lt"/>
              </a:rPr>
              <a:t>| 1s</a:t>
            </a:r>
          </a:p>
        </p:txBody>
      </p:sp>
      <p:pic>
        <p:nvPicPr>
          <p:cNvPr id="20" name="Immagine 19" descr="Immagine che contiene schermata, diagramma, testo, Diagramma&#10;&#10;Il contenuto generato dall'IA potrebbe non essere corretto.">
            <a:extLst>
              <a:ext uri="{FF2B5EF4-FFF2-40B4-BE49-F238E27FC236}">
                <a16:creationId xmlns:a16="http://schemas.microsoft.com/office/drawing/2014/main" id="{1343B553-A8A4-C7D3-0246-6AF05DEC4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826" y="206899"/>
            <a:ext cx="3664892" cy="2729713"/>
          </a:xfrm>
          <a:prstGeom prst="rect">
            <a:avLst/>
          </a:prstGeom>
        </p:spPr>
      </p:pic>
      <p:pic>
        <p:nvPicPr>
          <p:cNvPr id="5" name="Immagine 4" descr="Immagine che contiene testo, diagramma, Diagramma, linea&#10;&#10;Il contenuto generato dall'IA potrebbe non essere corretto.">
            <a:extLst>
              <a:ext uri="{FF2B5EF4-FFF2-40B4-BE49-F238E27FC236}">
                <a16:creationId xmlns:a16="http://schemas.microsoft.com/office/drawing/2014/main" id="{AC271418-0DD4-5971-FD34-B1259DBB9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321" y="3153543"/>
            <a:ext cx="5132028" cy="2980724"/>
          </a:xfrm>
          <a:prstGeom prst="rect">
            <a:avLst/>
          </a:prstGeom>
        </p:spPr>
      </p:pic>
      <p:pic>
        <p:nvPicPr>
          <p:cNvPr id="11" name="Immagine 10" descr="Immagine che contiene testo, schermata, diagramma&#10;&#10;Il contenuto generato dall'IA potrebbe non essere corretto.">
            <a:extLst>
              <a:ext uri="{FF2B5EF4-FFF2-40B4-BE49-F238E27FC236}">
                <a16:creationId xmlns:a16="http://schemas.microsoft.com/office/drawing/2014/main" id="{59C90D2A-4D9F-7572-E80E-6B5E3A9A4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6778" y="213139"/>
            <a:ext cx="3085005" cy="2566081"/>
          </a:xfrm>
          <a:prstGeom prst="rect">
            <a:avLst/>
          </a:prstGeom>
        </p:spPr>
      </p:pic>
      <p:sp>
        <p:nvSpPr>
          <p:cNvPr id="12" name="CasellaDiTesto 11">
            <a:extLst>
              <a:ext uri="{FF2B5EF4-FFF2-40B4-BE49-F238E27FC236}">
                <a16:creationId xmlns:a16="http://schemas.microsoft.com/office/drawing/2014/main" id="{78674CB7-BAAF-C6BC-C5F5-BBDA788D5222}"/>
              </a:ext>
            </a:extLst>
          </p:cNvPr>
          <p:cNvSpPr txBox="1"/>
          <p:nvPr/>
        </p:nvSpPr>
        <p:spPr>
          <a:xfrm>
            <a:off x="9911876" y="2777321"/>
            <a:ext cx="2019797" cy="338554"/>
          </a:xfrm>
          <a:prstGeom prst="rect">
            <a:avLst/>
          </a:prstGeom>
          <a:noFill/>
        </p:spPr>
        <p:txBody>
          <a:bodyPr wrap="square" rtlCol="0">
            <a:spAutoFit/>
          </a:bodyPr>
          <a:lstStyle/>
          <a:p>
            <a:r>
              <a:rPr lang="it-IT" sz="1600" b="1" dirty="0" err="1">
                <a:solidFill>
                  <a:schemeClr val="bg1"/>
                </a:solidFill>
              </a:rPr>
              <a:t>Avg</a:t>
            </a:r>
            <a:r>
              <a:rPr lang="it-IT" sz="1600" b="1" dirty="0">
                <a:solidFill>
                  <a:schemeClr val="bg1"/>
                </a:solidFill>
              </a:rPr>
              <a:t> var/</a:t>
            </a:r>
            <a:r>
              <a:rPr lang="it-IT" sz="1600" b="1" dirty="0" err="1">
                <a:solidFill>
                  <a:schemeClr val="bg1"/>
                </a:solidFill>
              </a:rPr>
              <a:t>mean</a:t>
            </a:r>
            <a:r>
              <a:rPr lang="it-IT" sz="1600" b="1" dirty="0">
                <a:solidFill>
                  <a:schemeClr val="bg1"/>
                </a:solidFill>
              </a:rPr>
              <a:t> </a:t>
            </a:r>
            <a:r>
              <a:rPr lang="it-IT" sz="1600" dirty="0">
                <a:solidFill>
                  <a:schemeClr val="bg1"/>
                </a:solidFill>
              </a:rPr>
              <a:t>= 2.75</a:t>
            </a:r>
          </a:p>
        </p:txBody>
      </p:sp>
      <p:sp>
        <p:nvSpPr>
          <p:cNvPr id="15" name="CasellaDiTesto 14">
            <a:extLst>
              <a:ext uri="{FF2B5EF4-FFF2-40B4-BE49-F238E27FC236}">
                <a16:creationId xmlns:a16="http://schemas.microsoft.com/office/drawing/2014/main" id="{49BA3F08-1BE8-EC0B-9C55-9023D38AC472}"/>
              </a:ext>
            </a:extLst>
          </p:cNvPr>
          <p:cNvSpPr txBox="1"/>
          <p:nvPr/>
        </p:nvSpPr>
        <p:spPr>
          <a:xfrm>
            <a:off x="1911202" y="6110357"/>
            <a:ext cx="6097772" cy="369332"/>
          </a:xfrm>
          <a:prstGeom prst="rect">
            <a:avLst/>
          </a:prstGeom>
          <a:noFill/>
        </p:spPr>
        <p:txBody>
          <a:bodyPr wrap="square">
            <a:spAutoFit/>
          </a:bodyPr>
          <a:lstStyle/>
          <a:p>
            <a:r>
              <a:rPr lang="it-IT" b="1" dirty="0" err="1">
                <a:solidFill>
                  <a:schemeClr val="bg1"/>
                </a:solidFill>
              </a:rPr>
              <a:t>Avg</a:t>
            </a:r>
            <a:r>
              <a:rPr lang="it-IT" b="1" dirty="0">
                <a:solidFill>
                  <a:schemeClr val="bg1"/>
                </a:solidFill>
              </a:rPr>
              <a:t> </a:t>
            </a:r>
            <a:r>
              <a:rPr lang="it-IT" b="1" dirty="0" err="1">
                <a:solidFill>
                  <a:schemeClr val="bg1"/>
                </a:solidFill>
              </a:rPr>
              <a:t>mean</a:t>
            </a:r>
            <a:r>
              <a:rPr lang="it-IT" b="1" dirty="0">
                <a:solidFill>
                  <a:schemeClr val="bg1"/>
                </a:solidFill>
              </a:rPr>
              <a:t> </a:t>
            </a:r>
            <a:r>
              <a:rPr lang="it-IT" dirty="0">
                <a:solidFill>
                  <a:schemeClr val="bg1"/>
                </a:solidFill>
              </a:rPr>
              <a:t>= - 0.34</a:t>
            </a:r>
          </a:p>
        </p:txBody>
      </p:sp>
      <p:pic>
        <p:nvPicPr>
          <p:cNvPr id="19" name="Immagine 18" descr="Immagine che contiene testo, linea, diagramma, Diagramma&#10;&#10;Il contenuto generato dall'IA potrebbe non essere corretto.">
            <a:extLst>
              <a:ext uri="{FF2B5EF4-FFF2-40B4-BE49-F238E27FC236}">
                <a16:creationId xmlns:a16="http://schemas.microsoft.com/office/drawing/2014/main" id="{92AEF112-974F-0E24-98AF-614ED5DA8E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0277" y="3288431"/>
            <a:ext cx="4090679" cy="2717944"/>
          </a:xfrm>
          <a:prstGeom prst="rect">
            <a:avLst/>
          </a:prstGeom>
        </p:spPr>
      </p:pic>
    </p:spTree>
    <p:extLst>
      <p:ext uri="{BB962C8B-B14F-4D97-AF65-F5344CB8AC3E}">
        <p14:creationId xmlns:p14="http://schemas.microsoft.com/office/powerpoint/2010/main" val="1322895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AFF33-CAF0-7C58-6B19-40F111DF6980}"/>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6E2F138F-82F5-06EE-DCA9-A16A67C00590}"/>
              </a:ext>
            </a:extLst>
          </p:cNvPr>
          <p:cNvSpPr txBox="1">
            <a:spLocks/>
          </p:cNvSpPr>
          <p:nvPr/>
        </p:nvSpPr>
        <p:spPr>
          <a:xfrm>
            <a:off x="483523" y="166255"/>
            <a:ext cx="5018902" cy="7384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
        <p:nvSpPr>
          <p:cNvPr id="3" name="Titolo 2">
            <a:extLst>
              <a:ext uri="{FF2B5EF4-FFF2-40B4-BE49-F238E27FC236}">
                <a16:creationId xmlns:a16="http://schemas.microsoft.com/office/drawing/2014/main" id="{60E20CD2-7E4D-EB01-9747-52296DD6D4BA}"/>
              </a:ext>
            </a:extLst>
          </p:cNvPr>
          <p:cNvSpPr txBox="1">
            <a:spLocks/>
          </p:cNvSpPr>
          <p:nvPr/>
        </p:nvSpPr>
        <p:spPr>
          <a:xfrm>
            <a:off x="483523" y="1116735"/>
            <a:ext cx="3664892" cy="5189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Neuro-</a:t>
            </a:r>
            <a:r>
              <a:rPr lang="it-IT" sz="2800" dirty="0" err="1"/>
              <a:t>probabilistic</a:t>
            </a:r>
            <a:r>
              <a:rPr lang="it-IT" sz="2800" dirty="0"/>
              <a:t>  baselines</a:t>
            </a:r>
          </a:p>
        </p:txBody>
      </p:sp>
      <p:sp>
        <p:nvSpPr>
          <p:cNvPr id="10" name="CasellaDiTesto 9">
            <a:extLst>
              <a:ext uri="{FF2B5EF4-FFF2-40B4-BE49-F238E27FC236}">
                <a16:creationId xmlns:a16="http://schemas.microsoft.com/office/drawing/2014/main" id="{8D01A986-D358-1E28-F217-1855F0001A70}"/>
              </a:ext>
            </a:extLst>
          </p:cNvPr>
          <p:cNvSpPr txBox="1"/>
          <p:nvPr/>
        </p:nvSpPr>
        <p:spPr>
          <a:xfrm>
            <a:off x="2173962" y="2226744"/>
            <a:ext cx="1892769" cy="523220"/>
          </a:xfrm>
          <a:prstGeom prst="rect">
            <a:avLst/>
          </a:prstGeom>
          <a:noFill/>
        </p:spPr>
        <p:txBody>
          <a:bodyPr wrap="square" rtlCol="0">
            <a:spAutoFit/>
          </a:bodyPr>
          <a:lstStyle/>
          <a:p>
            <a:r>
              <a:rPr lang="it-IT" sz="2800" b="1" u="sng" dirty="0" err="1">
                <a:solidFill>
                  <a:schemeClr val="bg1"/>
                </a:solidFill>
                <a:latin typeface="+mj-lt"/>
              </a:rPr>
              <a:t>Weibull</a:t>
            </a:r>
            <a:endParaRPr lang="it-IT" sz="2800" b="1" u="sng" dirty="0">
              <a:solidFill>
                <a:schemeClr val="bg1"/>
              </a:solidFill>
              <a:latin typeface="+mj-lt"/>
            </a:endParaRPr>
          </a:p>
        </p:txBody>
      </p:sp>
      <p:sp>
        <p:nvSpPr>
          <p:cNvPr id="14" name="Rettangolo 13">
            <a:extLst>
              <a:ext uri="{FF2B5EF4-FFF2-40B4-BE49-F238E27FC236}">
                <a16:creationId xmlns:a16="http://schemas.microsoft.com/office/drawing/2014/main" id="{D7488AB3-ADF3-F4AD-BA8B-56734AE79E7B}"/>
              </a:ext>
            </a:extLst>
          </p:cNvPr>
          <p:cNvSpPr/>
          <p:nvPr/>
        </p:nvSpPr>
        <p:spPr>
          <a:xfrm>
            <a:off x="6914725" y="3875992"/>
            <a:ext cx="1758067" cy="5284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98D02A4D-CB39-5C20-7EAB-91A07DF99719}"/>
              </a:ext>
            </a:extLst>
          </p:cNvPr>
          <p:cNvSpPr txBox="1"/>
          <p:nvPr/>
        </p:nvSpPr>
        <p:spPr>
          <a:xfrm>
            <a:off x="360217" y="1607646"/>
            <a:ext cx="1080654" cy="523220"/>
          </a:xfrm>
          <a:prstGeom prst="rect">
            <a:avLst/>
          </a:prstGeom>
          <a:noFill/>
        </p:spPr>
        <p:txBody>
          <a:bodyPr wrap="square" rtlCol="0">
            <a:spAutoFit/>
          </a:bodyPr>
          <a:lstStyle/>
          <a:p>
            <a:r>
              <a:rPr lang="it-IT" sz="2800" dirty="0">
                <a:solidFill>
                  <a:schemeClr val="bg1"/>
                </a:solidFill>
                <a:latin typeface="+mj-lt"/>
              </a:rPr>
              <a:t>| 1s</a:t>
            </a:r>
          </a:p>
        </p:txBody>
      </p:sp>
      <p:sp>
        <p:nvSpPr>
          <p:cNvPr id="12" name="CasellaDiTesto 11">
            <a:extLst>
              <a:ext uri="{FF2B5EF4-FFF2-40B4-BE49-F238E27FC236}">
                <a16:creationId xmlns:a16="http://schemas.microsoft.com/office/drawing/2014/main" id="{C107E5B0-386B-2AB6-C40B-F4F354910709}"/>
              </a:ext>
            </a:extLst>
          </p:cNvPr>
          <p:cNvSpPr txBox="1"/>
          <p:nvPr/>
        </p:nvSpPr>
        <p:spPr>
          <a:xfrm>
            <a:off x="9856770" y="2803129"/>
            <a:ext cx="2601044" cy="338554"/>
          </a:xfrm>
          <a:prstGeom prst="rect">
            <a:avLst/>
          </a:prstGeom>
          <a:noFill/>
        </p:spPr>
        <p:txBody>
          <a:bodyPr wrap="square" rtlCol="0">
            <a:spAutoFit/>
          </a:bodyPr>
          <a:lstStyle/>
          <a:p>
            <a:r>
              <a:rPr lang="it-IT" sz="1600" b="1" dirty="0" err="1">
                <a:solidFill>
                  <a:schemeClr val="bg1"/>
                </a:solidFill>
              </a:rPr>
              <a:t>Avg</a:t>
            </a:r>
            <a:r>
              <a:rPr lang="it-IT" sz="1600" b="1" dirty="0">
                <a:solidFill>
                  <a:schemeClr val="bg1"/>
                </a:solidFill>
              </a:rPr>
              <a:t> var/</a:t>
            </a:r>
            <a:r>
              <a:rPr lang="it-IT" sz="1600" b="1" dirty="0" err="1">
                <a:solidFill>
                  <a:schemeClr val="bg1"/>
                </a:solidFill>
              </a:rPr>
              <a:t>mean</a:t>
            </a:r>
            <a:r>
              <a:rPr lang="it-IT" sz="1600" b="1" dirty="0">
                <a:solidFill>
                  <a:schemeClr val="bg1"/>
                </a:solidFill>
              </a:rPr>
              <a:t> </a:t>
            </a:r>
            <a:r>
              <a:rPr lang="it-IT" sz="1600" dirty="0">
                <a:solidFill>
                  <a:schemeClr val="bg1"/>
                </a:solidFill>
              </a:rPr>
              <a:t>= 4.51</a:t>
            </a:r>
          </a:p>
        </p:txBody>
      </p:sp>
      <p:sp>
        <p:nvSpPr>
          <p:cNvPr id="15" name="CasellaDiTesto 14">
            <a:extLst>
              <a:ext uri="{FF2B5EF4-FFF2-40B4-BE49-F238E27FC236}">
                <a16:creationId xmlns:a16="http://schemas.microsoft.com/office/drawing/2014/main" id="{C00DD20B-9551-22B0-39C0-53257ED03524}"/>
              </a:ext>
            </a:extLst>
          </p:cNvPr>
          <p:cNvSpPr txBox="1"/>
          <p:nvPr/>
        </p:nvSpPr>
        <p:spPr>
          <a:xfrm>
            <a:off x="1911202" y="6110357"/>
            <a:ext cx="6097772" cy="369332"/>
          </a:xfrm>
          <a:prstGeom prst="rect">
            <a:avLst/>
          </a:prstGeom>
          <a:noFill/>
        </p:spPr>
        <p:txBody>
          <a:bodyPr wrap="square">
            <a:spAutoFit/>
          </a:bodyPr>
          <a:lstStyle/>
          <a:p>
            <a:r>
              <a:rPr lang="it-IT" b="1" dirty="0" err="1">
                <a:solidFill>
                  <a:schemeClr val="bg1"/>
                </a:solidFill>
              </a:rPr>
              <a:t>Avg</a:t>
            </a:r>
            <a:r>
              <a:rPr lang="it-IT" b="1" dirty="0">
                <a:solidFill>
                  <a:schemeClr val="bg1"/>
                </a:solidFill>
              </a:rPr>
              <a:t> </a:t>
            </a:r>
            <a:r>
              <a:rPr lang="it-IT" b="1" dirty="0" err="1">
                <a:solidFill>
                  <a:schemeClr val="bg1"/>
                </a:solidFill>
              </a:rPr>
              <a:t>mean</a:t>
            </a:r>
            <a:r>
              <a:rPr lang="it-IT" b="1" dirty="0">
                <a:solidFill>
                  <a:schemeClr val="bg1"/>
                </a:solidFill>
              </a:rPr>
              <a:t> </a:t>
            </a:r>
            <a:r>
              <a:rPr lang="it-IT" dirty="0">
                <a:solidFill>
                  <a:schemeClr val="bg1"/>
                </a:solidFill>
              </a:rPr>
              <a:t>= 1.16</a:t>
            </a:r>
          </a:p>
        </p:txBody>
      </p:sp>
      <p:pic>
        <p:nvPicPr>
          <p:cNvPr id="4" name="Immagine 3" descr="Immagine che contiene schermata, testo, diagramma, Diagramma&#10;&#10;Il contenuto generato dall'IA potrebbe non essere corretto.">
            <a:extLst>
              <a:ext uri="{FF2B5EF4-FFF2-40B4-BE49-F238E27FC236}">
                <a16:creationId xmlns:a16="http://schemas.microsoft.com/office/drawing/2014/main" id="{D8357A7B-AC35-3CA2-E857-6B1ED4B1C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821" y="228164"/>
            <a:ext cx="3779512" cy="2815085"/>
          </a:xfrm>
          <a:prstGeom prst="rect">
            <a:avLst/>
          </a:prstGeom>
        </p:spPr>
      </p:pic>
      <p:pic>
        <p:nvPicPr>
          <p:cNvPr id="7" name="Immagine 6" descr="Immagine che contiene testo, diagramma, Diagramma, linea&#10;&#10;Il contenuto generato dall'IA potrebbe non essere corretto.">
            <a:extLst>
              <a:ext uri="{FF2B5EF4-FFF2-40B4-BE49-F238E27FC236}">
                <a16:creationId xmlns:a16="http://schemas.microsoft.com/office/drawing/2014/main" id="{2BBF5F22-52F3-90E8-1B09-BDB05BA82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39" y="3145799"/>
            <a:ext cx="5018902" cy="2912567"/>
          </a:xfrm>
          <a:prstGeom prst="rect">
            <a:avLst/>
          </a:prstGeom>
        </p:spPr>
      </p:pic>
      <p:pic>
        <p:nvPicPr>
          <p:cNvPr id="9" name="Immagine 8" descr="Immagine che contiene testo, diagramma, linea, Diagramma&#10;&#10;Il contenuto generato dall'IA potrebbe non essere corretto.">
            <a:extLst>
              <a:ext uri="{FF2B5EF4-FFF2-40B4-BE49-F238E27FC236}">
                <a16:creationId xmlns:a16="http://schemas.microsoft.com/office/drawing/2014/main" id="{9DC1695B-0CFC-19E6-18BD-ABD5D79BA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424" y="3250855"/>
            <a:ext cx="4088531" cy="2716517"/>
          </a:xfrm>
          <a:prstGeom prst="rect">
            <a:avLst/>
          </a:prstGeom>
        </p:spPr>
      </p:pic>
      <p:pic>
        <p:nvPicPr>
          <p:cNvPr id="16" name="Immagine 15" descr="Immagine che contiene testo, schermata, diagramma, Carattere&#10;&#10;Il contenuto generato dall'IA potrebbe non essere corretto.">
            <a:extLst>
              <a:ext uri="{FF2B5EF4-FFF2-40B4-BE49-F238E27FC236}">
                <a16:creationId xmlns:a16="http://schemas.microsoft.com/office/drawing/2014/main" id="{0D2D1D56-DC50-FE9C-D623-14DB74D77F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1668" y="166255"/>
            <a:ext cx="3170115" cy="2636874"/>
          </a:xfrm>
          <a:prstGeom prst="rect">
            <a:avLst/>
          </a:prstGeom>
        </p:spPr>
      </p:pic>
    </p:spTree>
    <p:extLst>
      <p:ext uri="{BB962C8B-B14F-4D97-AF65-F5344CB8AC3E}">
        <p14:creationId xmlns:p14="http://schemas.microsoft.com/office/powerpoint/2010/main" val="3983850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7BF0D-3FC4-1B7D-23CD-D7E694ED9FA6}"/>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DE97C6CA-EE68-4926-75DB-474919DC3753}"/>
              </a:ext>
            </a:extLst>
          </p:cNvPr>
          <p:cNvSpPr txBox="1">
            <a:spLocks/>
          </p:cNvSpPr>
          <p:nvPr/>
        </p:nvSpPr>
        <p:spPr>
          <a:xfrm>
            <a:off x="483523" y="166255"/>
            <a:ext cx="4420986" cy="7384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
        <p:nvSpPr>
          <p:cNvPr id="3" name="Titolo 2">
            <a:extLst>
              <a:ext uri="{FF2B5EF4-FFF2-40B4-BE49-F238E27FC236}">
                <a16:creationId xmlns:a16="http://schemas.microsoft.com/office/drawing/2014/main" id="{5EE5DC97-67DB-8881-EE9D-64D99C19629C}"/>
              </a:ext>
            </a:extLst>
          </p:cNvPr>
          <p:cNvSpPr txBox="1">
            <a:spLocks/>
          </p:cNvSpPr>
          <p:nvPr/>
        </p:nvSpPr>
        <p:spPr>
          <a:xfrm>
            <a:off x="483523" y="1116735"/>
            <a:ext cx="3664892" cy="5189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Neuro-</a:t>
            </a:r>
            <a:r>
              <a:rPr lang="it-IT" sz="2800" dirty="0" err="1"/>
              <a:t>probabilistic</a:t>
            </a:r>
            <a:r>
              <a:rPr lang="it-IT" sz="2800" dirty="0"/>
              <a:t>  baselines</a:t>
            </a:r>
          </a:p>
        </p:txBody>
      </p:sp>
      <p:sp>
        <p:nvSpPr>
          <p:cNvPr id="9" name="CasellaDiTesto 8">
            <a:extLst>
              <a:ext uri="{FF2B5EF4-FFF2-40B4-BE49-F238E27FC236}">
                <a16:creationId xmlns:a16="http://schemas.microsoft.com/office/drawing/2014/main" id="{CF548188-C088-9339-33AF-66C87A8F6DBD}"/>
              </a:ext>
            </a:extLst>
          </p:cNvPr>
          <p:cNvSpPr txBox="1"/>
          <p:nvPr/>
        </p:nvSpPr>
        <p:spPr>
          <a:xfrm>
            <a:off x="9382760" y="5271986"/>
            <a:ext cx="3612804" cy="646331"/>
          </a:xfrm>
          <a:prstGeom prst="rect">
            <a:avLst/>
          </a:prstGeom>
          <a:noFill/>
        </p:spPr>
        <p:txBody>
          <a:bodyPr wrap="square" rtlCol="0">
            <a:spAutoFit/>
          </a:bodyPr>
          <a:lstStyle/>
          <a:p>
            <a:r>
              <a:rPr lang="it-IT" b="1" dirty="0" err="1">
                <a:solidFill>
                  <a:schemeClr val="bg1"/>
                </a:solidFill>
              </a:rPr>
              <a:t>Weibull_min</a:t>
            </a:r>
            <a:endParaRPr lang="it-IT" b="1" dirty="0">
              <a:solidFill>
                <a:schemeClr val="bg1"/>
              </a:solidFill>
            </a:endParaRPr>
          </a:p>
          <a:p>
            <a:r>
              <a:rPr lang="it-IT" dirty="0" err="1">
                <a:solidFill>
                  <a:schemeClr val="bg1"/>
                </a:solidFill>
              </a:rPr>
              <a:t>Percentage</a:t>
            </a:r>
            <a:r>
              <a:rPr lang="it-IT" dirty="0">
                <a:solidFill>
                  <a:schemeClr val="bg1"/>
                </a:solidFill>
              </a:rPr>
              <a:t> </a:t>
            </a:r>
            <a:r>
              <a:rPr lang="it-IT" dirty="0" err="1">
                <a:solidFill>
                  <a:schemeClr val="bg1"/>
                </a:solidFill>
              </a:rPr>
              <a:t>error</a:t>
            </a:r>
            <a:r>
              <a:rPr lang="it-IT" dirty="0">
                <a:solidFill>
                  <a:schemeClr val="bg1"/>
                </a:solidFill>
              </a:rPr>
              <a:t>: 1,67%</a:t>
            </a:r>
          </a:p>
        </p:txBody>
      </p:sp>
      <p:sp>
        <p:nvSpPr>
          <p:cNvPr id="10" name="CasellaDiTesto 9">
            <a:extLst>
              <a:ext uri="{FF2B5EF4-FFF2-40B4-BE49-F238E27FC236}">
                <a16:creationId xmlns:a16="http://schemas.microsoft.com/office/drawing/2014/main" id="{955BF0E2-8EFB-5B81-1F0D-92A4F9C00DB7}"/>
              </a:ext>
            </a:extLst>
          </p:cNvPr>
          <p:cNvSpPr txBox="1"/>
          <p:nvPr/>
        </p:nvSpPr>
        <p:spPr>
          <a:xfrm>
            <a:off x="7304578" y="2951708"/>
            <a:ext cx="3308004" cy="646331"/>
          </a:xfrm>
          <a:prstGeom prst="rect">
            <a:avLst/>
          </a:prstGeom>
          <a:noFill/>
        </p:spPr>
        <p:txBody>
          <a:bodyPr wrap="square" rtlCol="0">
            <a:spAutoFit/>
          </a:bodyPr>
          <a:lstStyle/>
          <a:p>
            <a:r>
              <a:rPr lang="it-IT" b="1" dirty="0" err="1">
                <a:solidFill>
                  <a:schemeClr val="bg1"/>
                </a:solidFill>
              </a:rPr>
              <a:t>Skew-norm</a:t>
            </a:r>
            <a:endParaRPr lang="it-IT" b="1" dirty="0">
              <a:solidFill>
                <a:schemeClr val="bg1"/>
              </a:solidFill>
            </a:endParaRPr>
          </a:p>
          <a:p>
            <a:r>
              <a:rPr lang="it-IT" dirty="0" err="1">
                <a:solidFill>
                  <a:schemeClr val="bg1"/>
                </a:solidFill>
              </a:rPr>
              <a:t>Percentage</a:t>
            </a:r>
            <a:r>
              <a:rPr lang="it-IT" dirty="0">
                <a:solidFill>
                  <a:schemeClr val="bg1"/>
                </a:solidFill>
              </a:rPr>
              <a:t> </a:t>
            </a:r>
            <a:r>
              <a:rPr lang="it-IT" dirty="0" err="1">
                <a:solidFill>
                  <a:schemeClr val="bg1"/>
                </a:solidFill>
              </a:rPr>
              <a:t>error</a:t>
            </a:r>
            <a:r>
              <a:rPr lang="it-IT" dirty="0">
                <a:solidFill>
                  <a:schemeClr val="bg1"/>
                </a:solidFill>
              </a:rPr>
              <a:t>: 1,26%</a:t>
            </a:r>
          </a:p>
        </p:txBody>
      </p:sp>
      <p:sp>
        <p:nvSpPr>
          <p:cNvPr id="12" name="CasellaDiTesto 11">
            <a:extLst>
              <a:ext uri="{FF2B5EF4-FFF2-40B4-BE49-F238E27FC236}">
                <a16:creationId xmlns:a16="http://schemas.microsoft.com/office/drawing/2014/main" id="{36163B42-F363-9EFA-0A3F-E3BDF61AF720}"/>
              </a:ext>
            </a:extLst>
          </p:cNvPr>
          <p:cNvSpPr txBox="1"/>
          <p:nvPr/>
        </p:nvSpPr>
        <p:spPr>
          <a:xfrm>
            <a:off x="8538469" y="1647375"/>
            <a:ext cx="3378893" cy="646331"/>
          </a:xfrm>
          <a:prstGeom prst="rect">
            <a:avLst/>
          </a:prstGeom>
          <a:noFill/>
        </p:spPr>
        <p:txBody>
          <a:bodyPr wrap="square" rtlCol="0">
            <a:spAutoFit/>
          </a:bodyPr>
          <a:lstStyle/>
          <a:p>
            <a:pPr algn="r"/>
            <a:r>
              <a:rPr lang="it-IT" b="1" dirty="0">
                <a:solidFill>
                  <a:schemeClr val="bg1"/>
                </a:solidFill>
              </a:rPr>
              <a:t>Poisson</a:t>
            </a:r>
            <a:r>
              <a:rPr lang="it-IT" dirty="0">
                <a:solidFill>
                  <a:schemeClr val="bg1"/>
                </a:solidFill>
              </a:rPr>
              <a:t> </a:t>
            </a:r>
          </a:p>
          <a:p>
            <a:pPr algn="r"/>
            <a:r>
              <a:rPr lang="it-IT" dirty="0" err="1">
                <a:solidFill>
                  <a:schemeClr val="bg1"/>
                </a:solidFill>
              </a:rPr>
              <a:t>Percentage</a:t>
            </a:r>
            <a:r>
              <a:rPr lang="it-IT" dirty="0">
                <a:solidFill>
                  <a:schemeClr val="bg1"/>
                </a:solidFill>
              </a:rPr>
              <a:t> </a:t>
            </a:r>
            <a:r>
              <a:rPr lang="it-IT" dirty="0" err="1">
                <a:solidFill>
                  <a:schemeClr val="bg1"/>
                </a:solidFill>
              </a:rPr>
              <a:t>error</a:t>
            </a:r>
            <a:r>
              <a:rPr lang="it-IT" dirty="0">
                <a:solidFill>
                  <a:schemeClr val="bg1"/>
                </a:solidFill>
              </a:rPr>
              <a:t> = 2,72%</a:t>
            </a:r>
          </a:p>
        </p:txBody>
      </p:sp>
      <p:sp>
        <p:nvSpPr>
          <p:cNvPr id="14" name="Rettangolo 13">
            <a:extLst>
              <a:ext uri="{FF2B5EF4-FFF2-40B4-BE49-F238E27FC236}">
                <a16:creationId xmlns:a16="http://schemas.microsoft.com/office/drawing/2014/main" id="{ADA1EB6A-982C-33DF-3729-EAF06CF19BE3}"/>
              </a:ext>
            </a:extLst>
          </p:cNvPr>
          <p:cNvSpPr/>
          <p:nvPr/>
        </p:nvSpPr>
        <p:spPr>
          <a:xfrm>
            <a:off x="6951826" y="3877248"/>
            <a:ext cx="1758067" cy="5284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pic>
        <p:nvPicPr>
          <p:cNvPr id="8" name="Immagine 7" descr="Immagine che contiene schermata, testo, linea, Diagramma&#10;&#10;Il contenuto generato dall'IA potrebbe non essere corretto.">
            <a:extLst>
              <a:ext uri="{FF2B5EF4-FFF2-40B4-BE49-F238E27FC236}">
                <a16:creationId xmlns:a16="http://schemas.microsoft.com/office/drawing/2014/main" id="{0AAB4751-B2C5-E43D-5B28-32322C736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921" y="5008119"/>
            <a:ext cx="2035742" cy="1516276"/>
          </a:xfrm>
          <a:prstGeom prst="rect">
            <a:avLst/>
          </a:prstGeom>
        </p:spPr>
      </p:pic>
      <p:pic>
        <p:nvPicPr>
          <p:cNvPr id="17" name="Immagine 16" descr="Immagine che contiene testo, linea, schermata, Diagramma&#10;&#10;Il contenuto generato dall'IA potrebbe non essere corretto.">
            <a:extLst>
              <a:ext uri="{FF2B5EF4-FFF2-40B4-BE49-F238E27FC236}">
                <a16:creationId xmlns:a16="http://schemas.microsoft.com/office/drawing/2014/main" id="{FD76C10B-3629-3D7B-33AB-267EAA78F573}"/>
              </a:ext>
            </a:extLst>
          </p:cNvPr>
          <p:cNvPicPr>
            <a:picLocks noChangeAspect="1"/>
          </p:cNvPicPr>
          <p:nvPr/>
        </p:nvPicPr>
        <p:blipFill>
          <a:blip r:embed="rId4">
            <a:extLst>
              <a:ext uri="{28A0092B-C50C-407E-A947-70E740481C1C}">
                <a14:useLocalDpi xmlns:a14="http://schemas.microsoft.com/office/drawing/2010/main" val="0"/>
              </a:ext>
            </a:extLst>
          </a:blip>
          <a:srcRect t="6970"/>
          <a:stretch>
            <a:fillRect/>
          </a:stretch>
        </p:blipFill>
        <p:spPr>
          <a:xfrm>
            <a:off x="341745" y="4913745"/>
            <a:ext cx="6610081" cy="1610650"/>
          </a:xfrm>
          <a:prstGeom prst="rect">
            <a:avLst/>
          </a:prstGeom>
        </p:spPr>
      </p:pic>
      <p:pic>
        <p:nvPicPr>
          <p:cNvPr id="19" name="Immagine 18" descr="Immagine che contiene testo, Carattere, linea, schermata&#10;&#10;Il contenuto generato dall'IA potrebbe non essere corretto.">
            <a:extLst>
              <a:ext uri="{FF2B5EF4-FFF2-40B4-BE49-F238E27FC236}">
                <a16:creationId xmlns:a16="http://schemas.microsoft.com/office/drawing/2014/main" id="{2A5F24B5-8FBC-0BFC-20F2-0BFD4E4A8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1222" y="41619"/>
            <a:ext cx="6086140" cy="1594087"/>
          </a:xfrm>
          <a:prstGeom prst="rect">
            <a:avLst/>
          </a:prstGeom>
        </p:spPr>
      </p:pic>
      <p:pic>
        <p:nvPicPr>
          <p:cNvPr id="21" name="Immagine 20" descr="Immagine che contiene testo, linea, Carattere, Diagramma&#10;&#10;Il contenuto generato dall'IA potrebbe non essere corretto.">
            <a:extLst>
              <a:ext uri="{FF2B5EF4-FFF2-40B4-BE49-F238E27FC236}">
                <a16:creationId xmlns:a16="http://schemas.microsoft.com/office/drawing/2014/main" id="{A6D3E206-DBC0-4E26-FCD0-7F6F890191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745" y="2409206"/>
            <a:ext cx="6741619" cy="1765770"/>
          </a:xfrm>
          <a:prstGeom prst="rect">
            <a:avLst/>
          </a:prstGeom>
        </p:spPr>
      </p:pic>
      <p:sp>
        <p:nvSpPr>
          <p:cNvPr id="22" name="CasellaDiTesto 21">
            <a:extLst>
              <a:ext uri="{FF2B5EF4-FFF2-40B4-BE49-F238E27FC236}">
                <a16:creationId xmlns:a16="http://schemas.microsoft.com/office/drawing/2014/main" id="{6BFBF92E-6D44-18E3-D6BD-EF6D74D91F42}"/>
              </a:ext>
            </a:extLst>
          </p:cNvPr>
          <p:cNvSpPr txBox="1"/>
          <p:nvPr/>
        </p:nvSpPr>
        <p:spPr>
          <a:xfrm>
            <a:off x="360217" y="1607646"/>
            <a:ext cx="1080654" cy="523220"/>
          </a:xfrm>
          <a:prstGeom prst="rect">
            <a:avLst/>
          </a:prstGeom>
          <a:noFill/>
        </p:spPr>
        <p:txBody>
          <a:bodyPr wrap="square" rtlCol="0">
            <a:spAutoFit/>
          </a:bodyPr>
          <a:lstStyle/>
          <a:p>
            <a:r>
              <a:rPr lang="it-IT" sz="2800" dirty="0">
                <a:solidFill>
                  <a:schemeClr val="bg1"/>
                </a:solidFill>
                <a:latin typeface="+mj-lt"/>
              </a:rPr>
              <a:t>| 15s</a:t>
            </a:r>
          </a:p>
        </p:txBody>
      </p:sp>
    </p:spTree>
    <p:extLst>
      <p:ext uri="{BB962C8B-B14F-4D97-AF65-F5344CB8AC3E}">
        <p14:creationId xmlns:p14="http://schemas.microsoft.com/office/powerpoint/2010/main" val="2557600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43D19-6E03-F03A-F24D-2860BE556C0F}"/>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982DA3B5-D5B7-6052-4BFF-035B0D6AE6AE}"/>
              </a:ext>
            </a:extLst>
          </p:cNvPr>
          <p:cNvSpPr txBox="1">
            <a:spLocks/>
          </p:cNvSpPr>
          <p:nvPr/>
        </p:nvSpPr>
        <p:spPr>
          <a:xfrm>
            <a:off x="483523" y="166255"/>
            <a:ext cx="5222544" cy="7384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
        <p:nvSpPr>
          <p:cNvPr id="3" name="Titolo 2">
            <a:extLst>
              <a:ext uri="{FF2B5EF4-FFF2-40B4-BE49-F238E27FC236}">
                <a16:creationId xmlns:a16="http://schemas.microsoft.com/office/drawing/2014/main" id="{65790939-F05A-DA3C-7160-8496BD3A4BC1}"/>
              </a:ext>
            </a:extLst>
          </p:cNvPr>
          <p:cNvSpPr txBox="1">
            <a:spLocks/>
          </p:cNvSpPr>
          <p:nvPr/>
        </p:nvSpPr>
        <p:spPr>
          <a:xfrm>
            <a:off x="483523" y="1116735"/>
            <a:ext cx="3664892" cy="5189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Neuro-</a:t>
            </a:r>
            <a:r>
              <a:rPr lang="it-IT" sz="2800" dirty="0" err="1"/>
              <a:t>probabilistic</a:t>
            </a:r>
            <a:r>
              <a:rPr lang="it-IT" sz="2800" dirty="0"/>
              <a:t> baselines</a:t>
            </a:r>
          </a:p>
        </p:txBody>
      </p:sp>
      <p:sp>
        <p:nvSpPr>
          <p:cNvPr id="9" name="CasellaDiTesto 8">
            <a:extLst>
              <a:ext uri="{FF2B5EF4-FFF2-40B4-BE49-F238E27FC236}">
                <a16:creationId xmlns:a16="http://schemas.microsoft.com/office/drawing/2014/main" id="{0080346A-8255-CF76-5C60-533353A288F5}"/>
              </a:ext>
            </a:extLst>
          </p:cNvPr>
          <p:cNvSpPr txBox="1"/>
          <p:nvPr/>
        </p:nvSpPr>
        <p:spPr>
          <a:xfrm>
            <a:off x="7129087" y="5462276"/>
            <a:ext cx="3612804" cy="646331"/>
          </a:xfrm>
          <a:prstGeom prst="rect">
            <a:avLst/>
          </a:prstGeom>
          <a:noFill/>
        </p:spPr>
        <p:txBody>
          <a:bodyPr wrap="square" rtlCol="0">
            <a:spAutoFit/>
          </a:bodyPr>
          <a:lstStyle/>
          <a:p>
            <a:r>
              <a:rPr lang="it-IT" b="1" dirty="0" err="1">
                <a:solidFill>
                  <a:schemeClr val="bg1"/>
                </a:solidFill>
              </a:rPr>
              <a:t>Weibull_min</a:t>
            </a:r>
            <a:endParaRPr lang="it-IT" b="1" dirty="0">
              <a:solidFill>
                <a:schemeClr val="bg1"/>
              </a:solidFill>
            </a:endParaRPr>
          </a:p>
          <a:p>
            <a:r>
              <a:rPr lang="it-IT" dirty="0" err="1">
                <a:solidFill>
                  <a:schemeClr val="bg1"/>
                </a:solidFill>
              </a:rPr>
              <a:t>Percentage</a:t>
            </a:r>
            <a:r>
              <a:rPr lang="it-IT" dirty="0">
                <a:solidFill>
                  <a:schemeClr val="bg1"/>
                </a:solidFill>
              </a:rPr>
              <a:t> </a:t>
            </a:r>
            <a:r>
              <a:rPr lang="it-IT" dirty="0" err="1">
                <a:solidFill>
                  <a:schemeClr val="bg1"/>
                </a:solidFill>
              </a:rPr>
              <a:t>error</a:t>
            </a:r>
            <a:r>
              <a:rPr lang="it-IT" dirty="0">
                <a:solidFill>
                  <a:schemeClr val="bg1"/>
                </a:solidFill>
              </a:rPr>
              <a:t>: 23,52%</a:t>
            </a:r>
          </a:p>
        </p:txBody>
      </p:sp>
      <p:sp>
        <p:nvSpPr>
          <p:cNvPr id="10" name="CasellaDiTesto 9">
            <a:extLst>
              <a:ext uri="{FF2B5EF4-FFF2-40B4-BE49-F238E27FC236}">
                <a16:creationId xmlns:a16="http://schemas.microsoft.com/office/drawing/2014/main" id="{AE1FD974-68A6-54D4-B24A-7C63F8B0DEB8}"/>
              </a:ext>
            </a:extLst>
          </p:cNvPr>
          <p:cNvSpPr txBox="1"/>
          <p:nvPr/>
        </p:nvSpPr>
        <p:spPr>
          <a:xfrm>
            <a:off x="10227914" y="2967335"/>
            <a:ext cx="3308004" cy="923330"/>
          </a:xfrm>
          <a:prstGeom prst="rect">
            <a:avLst/>
          </a:prstGeom>
          <a:noFill/>
        </p:spPr>
        <p:txBody>
          <a:bodyPr wrap="square" rtlCol="0">
            <a:spAutoFit/>
          </a:bodyPr>
          <a:lstStyle/>
          <a:p>
            <a:r>
              <a:rPr lang="it-IT" b="1" dirty="0" err="1">
                <a:solidFill>
                  <a:schemeClr val="bg1"/>
                </a:solidFill>
              </a:rPr>
              <a:t>Skew-norm</a:t>
            </a:r>
            <a:endParaRPr lang="it-IT" b="1" dirty="0">
              <a:solidFill>
                <a:schemeClr val="bg1"/>
              </a:solidFill>
            </a:endParaRPr>
          </a:p>
          <a:p>
            <a:r>
              <a:rPr lang="it-IT" dirty="0" err="1">
                <a:solidFill>
                  <a:schemeClr val="bg1"/>
                </a:solidFill>
              </a:rPr>
              <a:t>Percentage</a:t>
            </a:r>
            <a:r>
              <a:rPr lang="it-IT" dirty="0">
                <a:solidFill>
                  <a:schemeClr val="bg1"/>
                </a:solidFill>
              </a:rPr>
              <a:t> </a:t>
            </a:r>
            <a:r>
              <a:rPr lang="it-IT" dirty="0" err="1">
                <a:solidFill>
                  <a:schemeClr val="bg1"/>
                </a:solidFill>
              </a:rPr>
              <a:t>error</a:t>
            </a:r>
            <a:r>
              <a:rPr lang="it-IT" dirty="0">
                <a:solidFill>
                  <a:schemeClr val="bg1"/>
                </a:solidFill>
              </a:rPr>
              <a:t>:</a:t>
            </a:r>
          </a:p>
          <a:p>
            <a:r>
              <a:rPr lang="it-IT" dirty="0">
                <a:solidFill>
                  <a:schemeClr val="bg1"/>
                </a:solidFill>
              </a:rPr>
              <a:t>15,74%</a:t>
            </a:r>
          </a:p>
        </p:txBody>
      </p:sp>
      <p:sp>
        <p:nvSpPr>
          <p:cNvPr id="12" name="CasellaDiTesto 11">
            <a:extLst>
              <a:ext uri="{FF2B5EF4-FFF2-40B4-BE49-F238E27FC236}">
                <a16:creationId xmlns:a16="http://schemas.microsoft.com/office/drawing/2014/main" id="{6DB348B5-9CB4-1502-3513-2D23CB94FFEA}"/>
              </a:ext>
            </a:extLst>
          </p:cNvPr>
          <p:cNvSpPr txBox="1"/>
          <p:nvPr/>
        </p:nvSpPr>
        <p:spPr>
          <a:xfrm>
            <a:off x="8538467" y="1678522"/>
            <a:ext cx="3378893" cy="646331"/>
          </a:xfrm>
          <a:prstGeom prst="rect">
            <a:avLst/>
          </a:prstGeom>
          <a:noFill/>
        </p:spPr>
        <p:txBody>
          <a:bodyPr wrap="square" rtlCol="0">
            <a:spAutoFit/>
          </a:bodyPr>
          <a:lstStyle/>
          <a:p>
            <a:pPr algn="r"/>
            <a:r>
              <a:rPr lang="it-IT" b="1" dirty="0">
                <a:solidFill>
                  <a:schemeClr val="bg1"/>
                </a:solidFill>
              </a:rPr>
              <a:t>Poisson</a:t>
            </a:r>
            <a:r>
              <a:rPr lang="it-IT" dirty="0">
                <a:solidFill>
                  <a:schemeClr val="bg1"/>
                </a:solidFill>
              </a:rPr>
              <a:t> </a:t>
            </a:r>
          </a:p>
          <a:p>
            <a:pPr algn="r"/>
            <a:r>
              <a:rPr lang="it-IT" dirty="0" err="1">
                <a:solidFill>
                  <a:schemeClr val="bg1"/>
                </a:solidFill>
              </a:rPr>
              <a:t>Percentage</a:t>
            </a:r>
            <a:r>
              <a:rPr lang="it-IT" dirty="0">
                <a:solidFill>
                  <a:schemeClr val="bg1"/>
                </a:solidFill>
              </a:rPr>
              <a:t> </a:t>
            </a:r>
            <a:r>
              <a:rPr lang="it-IT" dirty="0" err="1">
                <a:solidFill>
                  <a:schemeClr val="bg1"/>
                </a:solidFill>
              </a:rPr>
              <a:t>error</a:t>
            </a:r>
            <a:r>
              <a:rPr lang="it-IT" dirty="0">
                <a:solidFill>
                  <a:schemeClr val="bg1"/>
                </a:solidFill>
              </a:rPr>
              <a:t> = 15,98%</a:t>
            </a:r>
          </a:p>
        </p:txBody>
      </p:sp>
      <p:sp>
        <p:nvSpPr>
          <p:cNvPr id="14" name="Rettangolo 13">
            <a:extLst>
              <a:ext uri="{FF2B5EF4-FFF2-40B4-BE49-F238E27FC236}">
                <a16:creationId xmlns:a16="http://schemas.microsoft.com/office/drawing/2014/main" id="{6050F2E3-AB82-2023-2B0E-6FEF6C5CAFD2}"/>
              </a:ext>
            </a:extLst>
          </p:cNvPr>
          <p:cNvSpPr/>
          <p:nvPr/>
        </p:nvSpPr>
        <p:spPr>
          <a:xfrm>
            <a:off x="6951826" y="3877248"/>
            <a:ext cx="1758067" cy="5284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testo, schermata, linea, Diagramma&#10;&#10;Il contenuto generato dall'IA potrebbe non essere corretto.">
            <a:extLst>
              <a:ext uri="{FF2B5EF4-FFF2-40B4-BE49-F238E27FC236}">
                <a16:creationId xmlns:a16="http://schemas.microsoft.com/office/drawing/2014/main" id="{67FB0405-AC04-B397-1F51-761569E78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17" y="4795081"/>
            <a:ext cx="6831354" cy="1789273"/>
          </a:xfrm>
          <a:prstGeom prst="rect">
            <a:avLst/>
          </a:prstGeom>
        </p:spPr>
      </p:pic>
      <p:pic>
        <p:nvPicPr>
          <p:cNvPr id="17" name="Immagine 16" descr="Immagine che contiene testo, schermata, linea, Diagramma&#10;&#10;Il contenuto generato dall'IA potrebbe non essere corretto.">
            <a:extLst>
              <a:ext uri="{FF2B5EF4-FFF2-40B4-BE49-F238E27FC236}">
                <a16:creationId xmlns:a16="http://schemas.microsoft.com/office/drawing/2014/main" id="{D92B45F8-2DA1-55A9-F3CA-CF41847A9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17" y="2534363"/>
            <a:ext cx="6831357" cy="1789274"/>
          </a:xfrm>
          <a:prstGeom prst="rect">
            <a:avLst/>
          </a:prstGeom>
        </p:spPr>
      </p:pic>
      <p:pic>
        <p:nvPicPr>
          <p:cNvPr id="19" name="Immagine 18" descr="Immagine che contiene testo, diagramma, schermata, linea&#10;&#10;Il contenuto generato dall'IA potrebbe non essere corretto.">
            <a:extLst>
              <a:ext uri="{FF2B5EF4-FFF2-40B4-BE49-F238E27FC236}">
                <a16:creationId xmlns:a16="http://schemas.microsoft.com/office/drawing/2014/main" id="{6B1E8235-625F-50F5-7660-58D37FBDFB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1522" y="2792930"/>
            <a:ext cx="2613891" cy="1528462"/>
          </a:xfrm>
          <a:prstGeom prst="rect">
            <a:avLst/>
          </a:prstGeom>
        </p:spPr>
      </p:pic>
      <p:pic>
        <p:nvPicPr>
          <p:cNvPr id="20" name="Immagine 19" descr="Immagine che contiene testo, schermata, linea, Carattere&#10;&#10;Il contenuto generato dall'IA potrebbe non essere corretto.">
            <a:extLst>
              <a:ext uri="{FF2B5EF4-FFF2-40B4-BE49-F238E27FC236}">
                <a16:creationId xmlns:a16="http://schemas.microsoft.com/office/drawing/2014/main" id="{CCF09E39-2501-7FE5-76B5-F231BEB6D6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1511" y="70222"/>
            <a:ext cx="6140405" cy="1608300"/>
          </a:xfrm>
          <a:prstGeom prst="rect">
            <a:avLst/>
          </a:prstGeom>
        </p:spPr>
      </p:pic>
      <p:sp>
        <p:nvSpPr>
          <p:cNvPr id="21" name="CasellaDiTesto 20">
            <a:extLst>
              <a:ext uri="{FF2B5EF4-FFF2-40B4-BE49-F238E27FC236}">
                <a16:creationId xmlns:a16="http://schemas.microsoft.com/office/drawing/2014/main" id="{B1041297-6F96-5834-CCAA-19D7BE5B5F86}"/>
              </a:ext>
            </a:extLst>
          </p:cNvPr>
          <p:cNvSpPr txBox="1"/>
          <p:nvPr/>
        </p:nvSpPr>
        <p:spPr>
          <a:xfrm>
            <a:off x="360216" y="1607646"/>
            <a:ext cx="1644075" cy="523220"/>
          </a:xfrm>
          <a:prstGeom prst="rect">
            <a:avLst/>
          </a:prstGeom>
          <a:noFill/>
        </p:spPr>
        <p:txBody>
          <a:bodyPr wrap="square" rtlCol="0">
            <a:spAutoFit/>
          </a:bodyPr>
          <a:lstStyle/>
          <a:p>
            <a:r>
              <a:rPr lang="it-IT" sz="2800" dirty="0">
                <a:solidFill>
                  <a:schemeClr val="bg1"/>
                </a:solidFill>
                <a:latin typeface="+mj-lt"/>
              </a:rPr>
              <a:t>| 50ms</a:t>
            </a:r>
          </a:p>
        </p:txBody>
      </p:sp>
    </p:spTree>
    <p:extLst>
      <p:ext uri="{BB962C8B-B14F-4D97-AF65-F5344CB8AC3E}">
        <p14:creationId xmlns:p14="http://schemas.microsoft.com/office/powerpoint/2010/main" val="3939230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82F13-1F7F-606F-9C06-2AB7566ACFA8}"/>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4C290AB1-568A-DAFF-1413-C81F62A7B8F8}"/>
              </a:ext>
            </a:extLst>
          </p:cNvPr>
          <p:cNvSpPr txBox="1">
            <a:spLocks/>
          </p:cNvSpPr>
          <p:nvPr/>
        </p:nvSpPr>
        <p:spPr>
          <a:xfrm>
            <a:off x="3001725" y="1769543"/>
            <a:ext cx="3664892" cy="518972"/>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err="1"/>
              <a:t>Considerations</a:t>
            </a:r>
            <a:endParaRPr lang="it-IT" sz="2800" dirty="0"/>
          </a:p>
        </p:txBody>
      </p:sp>
      <p:sp>
        <p:nvSpPr>
          <p:cNvPr id="13" name="CasellaDiTesto 12">
            <a:extLst>
              <a:ext uri="{FF2B5EF4-FFF2-40B4-BE49-F238E27FC236}">
                <a16:creationId xmlns:a16="http://schemas.microsoft.com/office/drawing/2014/main" id="{8BE85BF8-299A-8D74-7718-27DCF4018723}"/>
              </a:ext>
            </a:extLst>
          </p:cNvPr>
          <p:cNvSpPr txBox="1"/>
          <p:nvPr/>
        </p:nvSpPr>
        <p:spPr>
          <a:xfrm>
            <a:off x="595522" y="2711563"/>
            <a:ext cx="10626659" cy="3693319"/>
          </a:xfrm>
          <a:prstGeom prst="rect">
            <a:avLst/>
          </a:prstGeom>
          <a:noFill/>
        </p:spPr>
        <p:txBody>
          <a:bodyPr wrap="square" rtlCol="0">
            <a:spAutoFit/>
          </a:bodyPr>
          <a:lstStyle/>
          <a:p>
            <a:r>
              <a:rPr lang="it-IT" dirty="0" err="1">
                <a:solidFill>
                  <a:schemeClr val="bg1"/>
                </a:solidFill>
              </a:rPr>
              <a:t>As</a:t>
            </a:r>
            <a:r>
              <a:rPr lang="it-IT" dirty="0">
                <a:solidFill>
                  <a:schemeClr val="bg1"/>
                </a:solidFill>
              </a:rPr>
              <a:t> </a:t>
            </a:r>
            <a:r>
              <a:rPr lang="it-IT" dirty="0" err="1">
                <a:solidFill>
                  <a:schemeClr val="bg1"/>
                </a:solidFill>
              </a:rPr>
              <a:t>we</a:t>
            </a:r>
            <a:r>
              <a:rPr lang="it-IT" dirty="0">
                <a:solidFill>
                  <a:schemeClr val="bg1"/>
                </a:solidFill>
              </a:rPr>
              <a:t> have </a:t>
            </a:r>
            <a:r>
              <a:rPr lang="it-IT" dirty="0" err="1">
                <a:solidFill>
                  <a:schemeClr val="bg1"/>
                </a:solidFill>
              </a:rPr>
              <a:t>seen</a:t>
            </a:r>
            <a:r>
              <a:rPr lang="it-IT" dirty="0">
                <a:solidFill>
                  <a:schemeClr val="bg1"/>
                </a:solidFill>
              </a:rPr>
              <a:t>, </a:t>
            </a:r>
            <a:r>
              <a:rPr lang="en-US" dirty="0">
                <a:solidFill>
                  <a:schemeClr val="bg1"/>
                </a:solidFill>
              </a:rPr>
              <a:t>the </a:t>
            </a:r>
            <a:r>
              <a:rPr lang="en-US" b="1" dirty="0">
                <a:solidFill>
                  <a:schemeClr val="bg1"/>
                </a:solidFill>
              </a:rPr>
              <a:t>Poisson regressor cannot model overdispersion</a:t>
            </a:r>
            <a:r>
              <a:rPr lang="en-US" dirty="0">
                <a:solidFill>
                  <a:schemeClr val="bg1"/>
                </a:solidFill>
              </a:rPr>
              <a:t>: its mean and variance are constrained to be equal. At </a:t>
            </a:r>
            <a:r>
              <a:rPr lang="en-US" b="1" dirty="0">
                <a:solidFill>
                  <a:schemeClr val="bg1"/>
                </a:solidFill>
              </a:rPr>
              <a:t>15-second</a:t>
            </a:r>
            <a:r>
              <a:rPr lang="en-US" dirty="0">
                <a:solidFill>
                  <a:schemeClr val="bg1"/>
                </a:solidFill>
              </a:rPr>
              <a:t> resolution, where the background exhibits strong orbital and geomagnetic </a:t>
            </a:r>
            <a:r>
              <a:rPr lang="en-US" b="1" dirty="0">
                <a:solidFill>
                  <a:schemeClr val="bg1"/>
                </a:solidFill>
              </a:rPr>
              <a:t>variability</a:t>
            </a:r>
            <a:r>
              <a:rPr lang="en-US" dirty="0">
                <a:solidFill>
                  <a:schemeClr val="bg1"/>
                </a:solidFill>
              </a:rPr>
              <a:t>, the data are highly overdispersed. In this regime the Poisson model has no dispersion parameter to absorb the excess variance, so it artificially inflates the mean λ to explain the noise. In practice, all the unmodelled variability is pushed into the predicted mean, producing large oscillations and poor calibration.</a:t>
            </a:r>
          </a:p>
          <a:p>
            <a:r>
              <a:rPr lang="en-US" dirty="0">
                <a:solidFill>
                  <a:schemeClr val="bg1"/>
                </a:solidFill>
              </a:rPr>
              <a:t>In contrast, at </a:t>
            </a:r>
            <a:r>
              <a:rPr lang="en-US" b="1" dirty="0">
                <a:solidFill>
                  <a:schemeClr val="bg1"/>
                </a:solidFill>
              </a:rPr>
              <a:t>50ms </a:t>
            </a:r>
            <a:r>
              <a:rPr lang="en-US" dirty="0">
                <a:solidFill>
                  <a:schemeClr val="bg1"/>
                </a:solidFill>
              </a:rPr>
              <a:t>the physical process is much </a:t>
            </a:r>
            <a:r>
              <a:rPr lang="en-US" b="1" dirty="0">
                <a:solidFill>
                  <a:schemeClr val="bg1"/>
                </a:solidFill>
              </a:rPr>
              <a:t>closer to a pure Poisson </a:t>
            </a:r>
            <a:r>
              <a:rPr lang="en-US" dirty="0">
                <a:solidFill>
                  <a:schemeClr val="bg1"/>
                </a:solidFill>
              </a:rPr>
              <a:t>regime—photon counts are low, and variance is naturally small. Consequently, the Poisson model behaves well and reproduces the observed variability.</a:t>
            </a:r>
          </a:p>
          <a:p>
            <a:endParaRPr lang="en-US" dirty="0">
              <a:solidFill>
                <a:schemeClr val="bg1"/>
              </a:solidFill>
            </a:endParaRPr>
          </a:p>
          <a:p>
            <a:r>
              <a:rPr lang="en-US" dirty="0">
                <a:solidFill>
                  <a:schemeClr val="bg1"/>
                </a:solidFill>
              </a:rPr>
              <a:t>Skew-Normal and Weibull distributions include separate dispersion (and shape) parameters, allowing them to model the mean, the extra variance, and possible asymmetry independently. This flexibility enables them to </a:t>
            </a:r>
            <a:r>
              <a:rPr lang="en-US" b="1" dirty="0">
                <a:solidFill>
                  <a:schemeClr val="bg1"/>
                </a:solidFill>
              </a:rPr>
              <a:t>capture the overdispersed </a:t>
            </a:r>
            <a:r>
              <a:rPr lang="en-US" dirty="0">
                <a:solidFill>
                  <a:schemeClr val="bg1"/>
                </a:solidFill>
              </a:rPr>
              <a:t>behavior present at 15s without distorting the mean prediction.</a:t>
            </a:r>
          </a:p>
        </p:txBody>
      </p:sp>
      <p:sp>
        <p:nvSpPr>
          <p:cNvPr id="15" name="Titolo 2">
            <a:extLst>
              <a:ext uri="{FF2B5EF4-FFF2-40B4-BE49-F238E27FC236}">
                <a16:creationId xmlns:a16="http://schemas.microsoft.com/office/drawing/2014/main" id="{CE15DAB5-6308-FD9E-D3E1-A56AE7CAE3B5}"/>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4. </a:t>
            </a:r>
            <a:r>
              <a:rPr lang="it-IT" dirty="0" err="1"/>
              <a:t>Regression</a:t>
            </a:r>
            <a:endParaRPr lang="it-IT" dirty="0"/>
          </a:p>
        </p:txBody>
      </p:sp>
    </p:spTree>
    <p:extLst>
      <p:ext uri="{BB962C8B-B14F-4D97-AF65-F5344CB8AC3E}">
        <p14:creationId xmlns:p14="http://schemas.microsoft.com/office/powerpoint/2010/main" val="2635059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F08DF-5F01-D0B9-0CAA-E34D9AEA8E4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906E6C-4724-18BC-7331-AFD941808738}"/>
              </a:ext>
            </a:extLst>
          </p:cNvPr>
          <p:cNvSpPr>
            <a:spLocks noGrp="1"/>
          </p:cNvSpPr>
          <p:nvPr>
            <p:ph type="title"/>
          </p:nvPr>
        </p:nvSpPr>
        <p:spPr/>
        <p:txBody>
          <a:bodyPr rtlCol="0"/>
          <a:lstStyle>
            <a:defPPr>
              <a:defRPr lang="it-IT"/>
            </a:defPPr>
          </a:lstStyle>
          <a:p>
            <a:pPr rtl="0"/>
            <a:r>
              <a:rPr lang="it-IT" dirty="0"/>
              <a:t>1. Project goals</a:t>
            </a:r>
          </a:p>
        </p:txBody>
      </p:sp>
      <p:sp>
        <p:nvSpPr>
          <p:cNvPr id="8" name="Segnaposto testo 6">
            <a:extLst>
              <a:ext uri="{FF2B5EF4-FFF2-40B4-BE49-F238E27FC236}">
                <a16:creationId xmlns:a16="http://schemas.microsoft.com/office/drawing/2014/main" id="{9D15FC8E-2F62-CBA6-DC66-67E45DA54A6A}"/>
              </a:ext>
            </a:extLst>
          </p:cNvPr>
          <p:cNvSpPr>
            <a:spLocks noGrp="1"/>
          </p:cNvSpPr>
          <p:nvPr>
            <p:ph sz="quarter" idx="13"/>
          </p:nvPr>
        </p:nvSpPr>
        <p:spPr>
          <a:xfrm>
            <a:off x="2180714" y="2393299"/>
            <a:ext cx="9287386" cy="3597470"/>
          </a:xfrm>
        </p:spPr>
        <p:txBody>
          <a:bodyPr rtlCol="0">
            <a:normAutofit fontScale="92500"/>
          </a:bodyPr>
          <a:lstStyle>
            <a:defPPr>
              <a:defRPr lang="it-IT"/>
            </a:defPPr>
          </a:lstStyle>
          <a:p>
            <a:pPr marL="859536" lvl="1" indent="-457200">
              <a:buFont typeface="+mj-lt"/>
              <a:buAutoNum type="alphaLcParenR"/>
            </a:pPr>
            <a:r>
              <a:rPr lang="en-US" dirty="0"/>
              <a:t>The objective of the project is to model, for each time bin, the expected probability </a:t>
            </a:r>
            <a:r>
              <a:rPr lang="en-US" b="1" dirty="0"/>
              <a:t>distribution</a:t>
            </a:r>
            <a:r>
              <a:rPr lang="en-US" dirty="0"/>
              <a:t> of </a:t>
            </a:r>
            <a:r>
              <a:rPr lang="en-US" b="1" dirty="0"/>
              <a:t>photon counts </a:t>
            </a:r>
            <a:r>
              <a:rPr lang="en-US" dirty="0"/>
              <a:t>by integrating temporal dynamics with satellite metadata (e.g., orbital coordinates, altitude, and positional information). </a:t>
            </a:r>
          </a:p>
          <a:p>
            <a:pPr marL="859536" lvl="1" indent="-457200">
              <a:buFont typeface="+mj-lt"/>
              <a:buAutoNum type="alphaLcParenR"/>
            </a:pPr>
            <a:r>
              <a:rPr lang="en-US" dirty="0"/>
              <a:t>The orbital features will be exploited to estimate the </a:t>
            </a:r>
            <a:r>
              <a:rPr lang="en-US" b="1" dirty="0"/>
              <a:t>background count rate</a:t>
            </a:r>
            <a:r>
              <a:rPr lang="en-US" dirty="0"/>
              <a:t>, which serves as a baseline for subsequent </a:t>
            </a:r>
            <a:r>
              <a:rPr lang="en-US" b="1" dirty="0"/>
              <a:t>anomaly detection </a:t>
            </a:r>
            <a:r>
              <a:rPr lang="en-US" dirty="0"/>
              <a:t>tasks. The consistency between the predicted and theoretical distributions will be evaluated to assess the physical plausibility of the model. </a:t>
            </a:r>
          </a:p>
          <a:p>
            <a:pPr marL="859536" lvl="1" indent="-457200">
              <a:buFont typeface="+mj-lt"/>
              <a:buAutoNum type="alphaLcParenR"/>
            </a:pPr>
            <a:r>
              <a:rPr lang="en-US" dirty="0"/>
              <a:t>Furthermore, </a:t>
            </a:r>
            <a:r>
              <a:rPr lang="en-US" b="1" dirty="0"/>
              <a:t>interpretability</a:t>
            </a:r>
            <a:r>
              <a:rPr lang="en-US" dirty="0"/>
              <a:t> techniques such as </a:t>
            </a:r>
            <a:r>
              <a:rPr lang="en-US" i="1" dirty="0"/>
              <a:t>SHAP</a:t>
            </a:r>
            <a:r>
              <a:rPr lang="en-US" dirty="0"/>
              <a:t> (</a:t>
            </a:r>
            <a:r>
              <a:rPr lang="en-US" dirty="0" err="1"/>
              <a:t>SHapley</a:t>
            </a:r>
            <a:r>
              <a:rPr lang="en-US" dirty="0"/>
              <a:t> Additive </a:t>
            </a:r>
            <a:r>
              <a:rPr lang="en-US" dirty="0" err="1"/>
              <a:t>exPlanations</a:t>
            </a:r>
            <a:r>
              <a:rPr lang="en-US" dirty="0"/>
              <a:t>) and </a:t>
            </a:r>
            <a:r>
              <a:rPr lang="en-US" i="1" dirty="0"/>
              <a:t>Kolmogorov–Arnold Networks </a:t>
            </a:r>
            <a:r>
              <a:rPr lang="en-US" dirty="0"/>
              <a:t>(KANs) will be employed to analyze the contribution of individual features and to uncover potential relationships between satellite configuration and photon count variability.</a:t>
            </a:r>
          </a:p>
          <a:p>
            <a:pPr marL="0" indent="0">
              <a:buNone/>
            </a:pPr>
            <a:endParaRPr lang="en-US" dirty="0"/>
          </a:p>
          <a:p>
            <a:endParaRPr lang="it-IT" dirty="0"/>
          </a:p>
          <a:p>
            <a:pPr rtl="0"/>
            <a:endParaRPr lang="it-IT" dirty="0"/>
          </a:p>
          <a:p>
            <a:pPr rtl="0"/>
            <a:endParaRPr lang="it-IT" dirty="0"/>
          </a:p>
        </p:txBody>
      </p:sp>
    </p:spTree>
    <p:extLst>
      <p:ext uri="{BB962C8B-B14F-4D97-AF65-F5344CB8AC3E}">
        <p14:creationId xmlns:p14="http://schemas.microsoft.com/office/powerpoint/2010/main" val="754812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38E93-36AD-0B59-01EE-0FE125FFE80A}"/>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EB8A022A-EE52-D633-6CE9-3713E2E8ADD1}"/>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5. SHAP</a:t>
            </a:r>
          </a:p>
        </p:txBody>
      </p:sp>
      <p:sp>
        <p:nvSpPr>
          <p:cNvPr id="3" name="Titolo 2">
            <a:extLst>
              <a:ext uri="{FF2B5EF4-FFF2-40B4-BE49-F238E27FC236}">
                <a16:creationId xmlns:a16="http://schemas.microsoft.com/office/drawing/2014/main" id="{EA21D12D-B795-1DAD-DC96-DF49EB77C85E}"/>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Local </a:t>
            </a:r>
            <a:r>
              <a:rPr lang="it-IT" sz="2800" dirty="0" err="1"/>
              <a:t>interpretability</a:t>
            </a:r>
            <a:r>
              <a:rPr lang="it-IT" sz="2800" dirty="0"/>
              <a:t> (SN – 1s)</a:t>
            </a:r>
          </a:p>
        </p:txBody>
      </p:sp>
      <p:pic>
        <p:nvPicPr>
          <p:cNvPr id="5" name="Immagine 4" descr="Immagine che contiene testo, schermata, Carattere, numero&#10;&#10;Il contenuto generato dall'IA potrebbe non essere corretto.">
            <a:extLst>
              <a:ext uri="{FF2B5EF4-FFF2-40B4-BE49-F238E27FC236}">
                <a16:creationId xmlns:a16="http://schemas.microsoft.com/office/drawing/2014/main" id="{E9B8C72C-4796-58E6-A927-EBD3B5E0C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196" y="2930962"/>
            <a:ext cx="5301016" cy="3014060"/>
          </a:xfrm>
          <a:prstGeom prst="rect">
            <a:avLst/>
          </a:prstGeom>
        </p:spPr>
      </p:pic>
      <p:sp>
        <p:nvSpPr>
          <p:cNvPr id="12" name="CasellaDiTesto 11">
            <a:extLst>
              <a:ext uri="{FF2B5EF4-FFF2-40B4-BE49-F238E27FC236}">
                <a16:creationId xmlns:a16="http://schemas.microsoft.com/office/drawing/2014/main" id="{B8F7E54D-08B9-871B-6BFE-3D506F0E3BD3}"/>
              </a:ext>
            </a:extLst>
          </p:cNvPr>
          <p:cNvSpPr txBox="1"/>
          <p:nvPr/>
        </p:nvSpPr>
        <p:spPr>
          <a:xfrm>
            <a:off x="603596" y="3025200"/>
            <a:ext cx="4494877" cy="2862322"/>
          </a:xfrm>
          <a:prstGeom prst="rect">
            <a:avLst/>
          </a:prstGeom>
          <a:noFill/>
        </p:spPr>
        <p:txBody>
          <a:bodyPr wrap="square">
            <a:spAutoFit/>
          </a:bodyPr>
          <a:lstStyle/>
          <a:p>
            <a:r>
              <a:rPr lang="en-US" dirty="0">
                <a:solidFill>
                  <a:schemeClr val="bg1"/>
                </a:solidFill>
              </a:rPr>
              <a:t>If we don't have access to any input feature, the predictions is supposed to be ~</a:t>
            </a:r>
            <a:r>
              <a:rPr lang="en-US" i="1" dirty="0">
                <a:solidFill>
                  <a:schemeClr val="bg1"/>
                </a:solidFill>
              </a:rPr>
              <a:t>952</a:t>
            </a:r>
            <a:r>
              <a:rPr lang="en-US" dirty="0">
                <a:solidFill>
                  <a:schemeClr val="bg1"/>
                </a:solidFill>
              </a:rPr>
              <a:t> (the population average).</a:t>
            </a:r>
          </a:p>
          <a:p>
            <a:endParaRPr lang="en-US" dirty="0">
              <a:solidFill>
                <a:schemeClr val="bg1"/>
              </a:solidFill>
            </a:endParaRPr>
          </a:p>
          <a:p>
            <a:r>
              <a:rPr lang="en-US" dirty="0">
                <a:solidFill>
                  <a:schemeClr val="bg1"/>
                </a:solidFill>
              </a:rPr>
              <a:t>Our current prediction for the chosen sample is </a:t>
            </a:r>
            <a:r>
              <a:rPr lang="en-US" b="1" dirty="0">
                <a:solidFill>
                  <a:schemeClr val="bg1"/>
                </a:solidFill>
              </a:rPr>
              <a:t>lower</a:t>
            </a:r>
            <a:r>
              <a:rPr lang="en-US" dirty="0">
                <a:solidFill>
                  <a:schemeClr val="bg1"/>
                </a:solidFill>
              </a:rPr>
              <a:t> than the population average (the baseline), and the Shapley values of each features tells us that the </a:t>
            </a:r>
            <a:r>
              <a:rPr lang="en-US" i="1" dirty="0" err="1">
                <a:solidFill>
                  <a:schemeClr val="bg1"/>
                </a:solidFill>
              </a:rPr>
              <a:t>z_lat</a:t>
            </a:r>
            <a:r>
              <a:rPr lang="en-US" i="1" dirty="0">
                <a:solidFill>
                  <a:schemeClr val="bg1"/>
                </a:solidFill>
              </a:rPr>
              <a:t> </a:t>
            </a:r>
            <a:r>
              <a:rPr lang="en-US" dirty="0">
                <a:solidFill>
                  <a:schemeClr val="bg1"/>
                </a:solidFill>
              </a:rPr>
              <a:t>and </a:t>
            </a:r>
            <a:r>
              <a:rPr lang="en-US" i="1" dirty="0" err="1">
                <a:solidFill>
                  <a:schemeClr val="bg1"/>
                </a:solidFill>
              </a:rPr>
              <a:t>x_lon</a:t>
            </a:r>
            <a:r>
              <a:rPr lang="en-US" i="1" dirty="0">
                <a:solidFill>
                  <a:schemeClr val="bg1"/>
                </a:solidFill>
              </a:rPr>
              <a:t> </a:t>
            </a:r>
            <a:r>
              <a:rPr lang="en-US" dirty="0">
                <a:solidFill>
                  <a:schemeClr val="bg1"/>
                </a:solidFill>
              </a:rPr>
              <a:t>features are the one that are the most impactful.</a:t>
            </a:r>
            <a:endParaRPr lang="it-IT" dirty="0">
              <a:solidFill>
                <a:schemeClr val="bg1"/>
              </a:solidFill>
            </a:endParaRPr>
          </a:p>
        </p:txBody>
      </p:sp>
    </p:spTree>
    <p:extLst>
      <p:ext uri="{BB962C8B-B14F-4D97-AF65-F5344CB8AC3E}">
        <p14:creationId xmlns:p14="http://schemas.microsoft.com/office/powerpoint/2010/main" val="2108816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6E61B-371D-9513-A61C-4651C6D234BC}"/>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38D545B9-D546-9372-6EE6-D8890E941712}"/>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5. SHAP</a:t>
            </a:r>
          </a:p>
        </p:txBody>
      </p:sp>
      <p:sp>
        <p:nvSpPr>
          <p:cNvPr id="3" name="Titolo 2">
            <a:extLst>
              <a:ext uri="{FF2B5EF4-FFF2-40B4-BE49-F238E27FC236}">
                <a16:creationId xmlns:a16="http://schemas.microsoft.com/office/drawing/2014/main" id="{B379EE22-3217-5E6A-AC48-917CC9F99DCA}"/>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Global </a:t>
            </a:r>
            <a:r>
              <a:rPr lang="it-IT" sz="2800" dirty="0" err="1"/>
              <a:t>interpretability</a:t>
            </a:r>
            <a:r>
              <a:rPr lang="it-IT" sz="2800" dirty="0"/>
              <a:t> (SN – 1s)</a:t>
            </a:r>
          </a:p>
        </p:txBody>
      </p:sp>
      <p:pic>
        <p:nvPicPr>
          <p:cNvPr id="6" name="Immagine 5" descr="Immagine che contiene testo, schermata, Carattere, linea&#10;&#10;Il contenuto generato dall'IA potrebbe non essere corretto.">
            <a:extLst>
              <a:ext uri="{FF2B5EF4-FFF2-40B4-BE49-F238E27FC236}">
                <a16:creationId xmlns:a16="http://schemas.microsoft.com/office/drawing/2014/main" id="{3071F6E5-BD86-F27B-0F3D-72BE6A2D8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91" y="2900013"/>
            <a:ext cx="4599709" cy="2706063"/>
          </a:xfrm>
          <a:prstGeom prst="rect">
            <a:avLst/>
          </a:prstGeom>
        </p:spPr>
      </p:pic>
      <p:pic>
        <p:nvPicPr>
          <p:cNvPr id="8" name="Immagine 7" descr="Immagine che contiene testo, schermata, linea, Diagramma&#10;&#10;Il contenuto generato dall'IA potrebbe non essere corretto.">
            <a:extLst>
              <a:ext uri="{FF2B5EF4-FFF2-40B4-BE49-F238E27FC236}">
                <a16:creationId xmlns:a16="http://schemas.microsoft.com/office/drawing/2014/main" id="{2757D1C8-A8FF-8D35-53AC-FD0C2EFDF0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560" y="2763256"/>
            <a:ext cx="5278522" cy="2842820"/>
          </a:xfrm>
          <a:prstGeom prst="rect">
            <a:avLst/>
          </a:prstGeom>
        </p:spPr>
      </p:pic>
      <p:sp>
        <p:nvSpPr>
          <p:cNvPr id="5" name="CasellaDiTesto 4">
            <a:extLst>
              <a:ext uri="{FF2B5EF4-FFF2-40B4-BE49-F238E27FC236}">
                <a16:creationId xmlns:a16="http://schemas.microsoft.com/office/drawing/2014/main" id="{DAF628B2-247E-2F5A-5A1C-E54A678DA99D}"/>
              </a:ext>
            </a:extLst>
          </p:cNvPr>
          <p:cNvSpPr txBox="1"/>
          <p:nvPr/>
        </p:nvSpPr>
        <p:spPr>
          <a:xfrm>
            <a:off x="6096000" y="5807820"/>
            <a:ext cx="5278522" cy="830997"/>
          </a:xfrm>
          <a:prstGeom prst="rect">
            <a:avLst/>
          </a:prstGeom>
          <a:noFill/>
        </p:spPr>
        <p:txBody>
          <a:bodyPr wrap="square">
            <a:spAutoFit/>
          </a:bodyPr>
          <a:lstStyle/>
          <a:p>
            <a:r>
              <a:rPr lang="en-US" sz="1600" dirty="0">
                <a:solidFill>
                  <a:schemeClr val="bg1"/>
                </a:solidFill>
              </a:rPr>
              <a:t>There is a </a:t>
            </a:r>
            <a:r>
              <a:rPr lang="en-US" sz="1600" b="1" dirty="0">
                <a:solidFill>
                  <a:schemeClr val="bg1"/>
                </a:solidFill>
              </a:rPr>
              <a:t>negative</a:t>
            </a:r>
            <a:r>
              <a:rPr lang="en-US" sz="1600" dirty="0">
                <a:solidFill>
                  <a:schemeClr val="bg1"/>
                </a:solidFill>
              </a:rPr>
              <a:t> correlation between </a:t>
            </a:r>
            <a:r>
              <a:rPr lang="en-US" sz="1600" i="1" dirty="0" err="1">
                <a:solidFill>
                  <a:schemeClr val="bg1"/>
                </a:solidFill>
              </a:rPr>
              <a:t>z_lat</a:t>
            </a:r>
            <a:r>
              <a:rPr lang="en-US" sz="1600" i="1" dirty="0">
                <a:solidFill>
                  <a:schemeClr val="bg1"/>
                </a:solidFill>
              </a:rPr>
              <a:t> </a:t>
            </a:r>
            <a:r>
              <a:rPr lang="en-US" sz="1600" dirty="0">
                <a:solidFill>
                  <a:schemeClr val="bg1"/>
                </a:solidFill>
              </a:rPr>
              <a:t>and its shapely values; instead, there is a smoother and clearer  </a:t>
            </a:r>
            <a:r>
              <a:rPr lang="en-US" sz="1600" b="1" dirty="0">
                <a:solidFill>
                  <a:schemeClr val="bg1"/>
                </a:solidFill>
              </a:rPr>
              <a:t>positive</a:t>
            </a:r>
            <a:r>
              <a:rPr lang="en-US" sz="1600" dirty="0">
                <a:solidFill>
                  <a:schemeClr val="bg1"/>
                </a:solidFill>
              </a:rPr>
              <a:t> one for </a:t>
            </a:r>
            <a:r>
              <a:rPr lang="en-US" sz="1600" i="1" dirty="0" err="1">
                <a:solidFill>
                  <a:schemeClr val="bg1"/>
                </a:solidFill>
              </a:rPr>
              <a:t>z_lon</a:t>
            </a:r>
            <a:r>
              <a:rPr lang="en-US" sz="1600" i="1" dirty="0">
                <a:solidFill>
                  <a:schemeClr val="bg1"/>
                </a:solidFill>
              </a:rPr>
              <a:t>.</a:t>
            </a:r>
            <a:endParaRPr lang="it-IT" sz="1600" i="1" dirty="0"/>
          </a:p>
        </p:txBody>
      </p:sp>
      <p:sp>
        <p:nvSpPr>
          <p:cNvPr id="9" name="CasellaDiTesto 8">
            <a:extLst>
              <a:ext uri="{FF2B5EF4-FFF2-40B4-BE49-F238E27FC236}">
                <a16:creationId xmlns:a16="http://schemas.microsoft.com/office/drawing/2014/main" id="{4A779B39-2D6B-3D8A-83A8-3FEBA1E03ACF}"/>
              </a:ext>
            </a:extLst>
          </p:cNvPr>
          <p:cNvSpPr txBox="1"/>
          <p:nvPr/>
        </p:nvSpPr>
        <p:spPr>
          <a:xfrm>
            <a:off x="281940" y="5807820"/>
            <a:ext cx="4493260" cy="646331"/>
          </a:xfrm>
          <a:prstGeom prst="rect">
            <a:avLst/>
          </a:prstGeom>
          <a:noFill/>
        </p:spPr>
        <p:txBody>
          <a:bodyPr wrap="square">
            <a:spAutoFit/>
          </a:bodyPr>
          <a:lstStyle/>
          <a:p>
            <a:r>
              <a:rPr lang="en-US" i="1" dirty="0" err="1">
                <a:solidFill>
                  <a:schemeClr val="bg1"/>
                </a:solidFill>
              </a:rPr>
              <a:t>z</a:t>
            </a:r>
            <a:r>
              <a:rPr lang="en-US" sz="1800" i="1" dirty="0" err="1">
                <a:solidFill>
                  <a:schemeClr val="bg1"/>
                </a:solidFill>
              </a:rPr>
              <a:t>_lat</a:t>
            </a:r>
            <a:r>
              <a:rPr lang="en-US" sz="1800" i="1" dirty="0">
                <a:solidFill>
                  <a:schemeClr val="bg1"/>
                </a:solidFill>
              </a:rPr>
              <a:t> </a:t>
            </a:r>
            <a:r>
              <a:rPr lang="en-US" sz="1800" dirty="0">
                <a:solidFill>
                  <a:schemeClr val="bg1"/>
                </a:solidFill>
              </a:rPr>
              <a:t>and </a:t>
            </a:r>
            <a:r>
              <a:rPr lang="en-US" sz="1800" i="1" dirty="0" err="1">
                <a:solidFill>
                  <a:schemeClr val="bg1"/>
                </a:solidFill>
              </a:rPr>
              <a:t>z_lon</a:t>
            </a:r>
            <a:r>
              <a:rPr lang="en-US" sz="1800" i="1" dirty="0">
                <a:solidFill>
                  <a:schemeClr val="bg1"/>
                </a:solidFill>
              </a:rPr>
              <a:t> </a:t>
            </a:r>
            <a:r>
              <a:rPr lang="en-US" sz="1800" dirty="0">
                <a:solidFill>
                  <a:schemeClr val="bg1"/>
                </a:solidFill>
              </a:rPr>
              <a:t>are the most </a:t>
            </a:r>
            <a:r>
              <a:rPr lang="en-US" sz="1800" b="1" dirty="0">
                <a:solidFill>
                  <a:schemeClr val="bg1"/>
                </a:solidFill>
              </a:rPr>
              <a:t>influential</a:t>
            </a:r>
            <a:r>
              <a:rPr lang="en-US" sz="1800" dirty="0">
                <a:solidFill>
                  <a:schemeClr val="bg1"/>
                </a:solidFill>
              </a:rPr>
              <a:t> features</a:t>
            </a:r>
            <a:endParaRPr lang="it-IT" dirty="0"/>
          </a:p>
        </p:txBody>
      </p:sp>
    </p:spTree>
    <p:extLst>
      <p:ext uri="{BB962C8B-B14F-4D97-AF65-F5344CB8AC3E}">
        <p14:creationId xmlns:p14="http://schemas.microsoft.com/office/powerpoint/2010/main" val="1969686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47180-FE4F-F133-1B5D-304E9BADF6EF}"/>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36337234-CA97-DC32-E701-3CC113C1F04D}"/>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5. SHAP</a:t>
            </a:r>
          </a:p>
        </p:txBody>
      </p:sp>
      <p:sp>
        <p:nvSpPr>
          <p:cNvPr id="3" name="Titolo 2">
            <a:extLst>
              <a:ext uri="{FF2B5EF4-FFF2-40B4-BE49-F238E27FC236}">
                <a16:creationId xmlns:a16="http://schemas.microsoft.com/office/drawing/2014/main" id="{C1DDB10C-B634-AE40-903B-2A1BB0A6019E}"/>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Global </a:t>
            </a:r>
            <a:r>
              <a:rPr lang="it-IT" sz="2800" dirty="0" err="1"/>
              <a:t>interpretability</a:t>
            </a:r>
            <a:endParaRPr lang="it-IT" sz="2800" dirty="0"/>
          </a:p>
        </p:txBody>
      </p:sp>
      <p:pic>
        <p:nvPicPr>
          <p:cNvPr id="5" name="Immagine 4" descr="Immagine che contiene diagramma, testo, linea, Diagramma&#10;&#10;Il contenuto generato dall'IA potrebbe non essere corretto.">
            <a:extLst>
              <a:ext uri="{FF2B5EF4-FFF2-40B4-BE49-F238E27FC236}">
                <a16:creationId xmlns:a16="http://schemas.microsoft.com/office/drawing/2014/main" id="{9F18AAF5-A53C-2D4B-12E7-F3F011E25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18" y="2838598"/>
            <a:ext cx="4738654" cy="3379981"/>
          </a:xfrm>
          <a:prstGeom prst="rect">
            <a:avLst/>
          </a:prstGeom>
        </p:spPr>
      </p:pic>
      <p:sp>
        <p:nvSpPr>
          <p:cNvPr id="13" name="CasellaDiTesto 12">
            <a:extLst>
              <a:ext uri="{FF2B5EF4-FFF2-40B4-BE49-F238E27FC236}">
                <a16:creationId xmlns:a16="http://schemas.microsoft.com/office/drawing/2014/main" id="{0E12E6F4-350D-A7A3-02C7-158F21419705}"/>
              </a:ext>
            </a:extLst>
          </p:cNvPr>
          <p:cNvSpPr txBox="1"/>
          <p:nvPr/>
        </p:nvSpPr>
        <p:spPr>
          <a:xfrm>
            <a:off x="5587999" y="2679149"/>
            <a:ext cx="6216073" cy="3539430"/>
          </a:xfrm>
          <a:prstGeom prst="rect">
            <a:avLst/>
          </a:prstGeom>
          <a:noFill/>
        </p:spPr>
        <p:txBody>
          <a:bodyPr wrap="square">
            <a:spAutoFit/>
          </a:bodyPr>
          <a:lstStyle/>
          <a:p>
            <a:r>
              <a:rPr lang="en-US" sz="1600" dirty="0">
                <a:solidFill>
                  <a:schemeClr val="bg1"/>
                </a:solidFill>
              </a:rPr>
              <a:t>There is a clear </a:t>
            </a:r>
            <a:r>
              <a:rPr lang="en-US" sz="1600" b="1" dirty="0">
                <a:solidFill>
                  <a:schemeClr val="bg1"/>
                </a:solidFill>
              </a:rPr>
              <a:t>positive</a:t>
            </a:r>
            <a:r>
              <a:rPr lang="en-US" sz="1600" dirty="0">
                <a:solidFill>
                  <a:schemeClr val="bg1"/>
                </a:solidFill>
              </a:rPr>
              <a:t> relationship between </a:t>
            </a:r>
            <a:r>
              <a:rPr lang="en-US" sz="1600" i="1" dirty="0">
                <a:solidFill>
                  <a:schemeClr val="bg1"/>
                </a:solidFill>
              </a:rPr>
              <a:t>z_lon </a:t>
            </a:r>
            <a:r>
              <a:rPr lang="en-US" sz="1600" dirty="0">
                <a:solidFill>
                  <a:schemeClr val="bg1"/>
                </a:solidFill>
              </a:rPr>
              <a:t>and its SHAP values: higher values of </a:t>
            </a:r>
            <a:r>
              <a:rPr lang="en-US" sz="1600" i="1" dirty="0">
                <a:solidFill>
                  <a:schemeClr val="bg1"/>
                </a:solidFill>
              </a:rPr>
              <a:t>z_lon </a:t>
            </a:r>
            <a:r>
              <a:rPr lang="en-US" sz="1600" dirty="0">
                <a:solidFill>
                  <a:schemeClr val="bg1"/>
                </a:solidFill>
              </a:rPr>
              <a:t>lead to increasingly positive contributions to the predicted background, while lower values lead to negative contributions. The point where SHAP values cross zero (roughly at </a:t>
            </a:r>
            <a:r>
              <a:rPr lang="en-US" sz="1600" i="1" dirty="0">
                <a:solidFill>
                  <a:schemeClr val="bg1"/>
                </a:solidFill>
              </a:rPr>
              <a:t>z_lon </a:t>
            </a:r>
            <a:r>
              <a:rPr lang="en-US" sz="1600" dirty="0">
                <a:solidFill>
                  <a:schemeClr val="bg1"/>
                </a:solidFill>
              </a:rPr>
              <a:t>≈ 0.4) indicates the threshold at which the feature shifts from decreasing the prediction to increasing it.</a:t>
            </a:r>
          </a:p>
          <a:p>
            <a:endParaRPr lang="en-US" sz="1600" dirty="0">
              <a:solidFill>
                <a:schemeClr val="bg1"/>
              </a:solidFill>
            </a:endParaRPr>
          </a:p>
          <a:p>
            <a:r>
              <a:rPr lang="en-US" sz="1600" dirty="0">
                <a:solidFill>
                  <a:schemeClr val="bg1"/>
                </a:solidFill>
              </a:rPr>
              <a:t>The dependence plot is colored by the feature that interacts most strongly with </a:t>
            </a:r>
            <a:r>
              <a:rPr lang="en-US" sz="1600" i="1" dirty="0">
                <a:solidFill>
                  <a:schemeClr val="bg1"/>
                </a:solidFill>
              </a:rPr>
              <a:t>z_lon</a:t>
            </a:r>
            <a:r>
              <a:rPr lang="en-US" sz="1600" dirty="0">
                <a:solidFill>
                  <a:schemeClr val="bg1"/>
                </a:solidFill>
              </a:rPr>
              <a:t>, identified as </a:t>
            </a:r>
            <a:r>
              <a:rPr lang="en-US" sz="1600" i="1" dirty="0" err="1">
                <a:solidFill>
                  <a:schemeClr val="bg1"/>
                </a:solidFill>
              </a:rPr>
              <a:t>Earth_lon</a:t>
            </a:r>
            <a:r>
              <a:rPr lang="en-US" sz="1600" dirty="0">
                <a:solidFill>
                  <a:schemeClr val="bg1"/>
                </a:solidFill>
              </a:rPr>
              <a:t>. The color pattern shows that </a:t>
            </a:r>
            <a:r>
              <a:rPr lang="en-US" sz="1600" i="1" dirty="0" err="1">
                <a:solidFill>
                  <a:schemeClr val="bg1"/>
                </a:solidFill>
              </a:rPr>
              <a:t>Earth_lon</a:t>
            </a:r>
            <a:r>
              <a:rPr lang="en-US" sz="1600" i="1" dirty="0">
                <a:solidFill>
                  <a:schemeClr val="bg1"/>
                </a:solidFill>
              </a:rPr>
              <a:t> </a:t>
            </a:r>
            <a:r>
              <a:rPr lang="en-US" sz="1600" dirty="0">
                <a:solidFill>
                  <a:schemeClr val="bg1"/>
                </a:solidFill>
              </a:rPr>
              <a:t>modulates the effect of z_lon: when </a:t>
            </a:r>
            <a:r>
              <a:rPr lang="en-US" sz="1600" i="1" dirty="0" err="1">
                <a:solidFill>
                  <a:schemeClr val="bg1"/>
                </a:solidFill>
              </a:rPr>
              <a:t>Earth_lon</a:t>
            </a:r>
            <a:r>
              <a:rPr lang="en-US" sz="1600" i="1" dirty="0">
                <a:solidFill>
                  <a:schemeClr val="bg1"/>
                </a:solidFill>
              </a:rPr>
              <a:t> </a:t>
            </a:r>
            <a:r>
              <a:rPr lang="en-US" sz="1600" dirty="0">
                <a:solidFill>
                  <a:schemeClr val="bg1"/>
                </a:solidFill>
              </a:rPr>
              <a:t>is close to 0, the SHAP values of </a:t>
            </a:r>
            <a:r>
              <a:rPr lang="en-US" sz="1600" i="1" dirty="0">
                <a:solidFill>
                  <a:schemeClr val="bg1"/>
                </a:solidFill>
              </a:rPr>
              <a:t>z_lon </a:t>
            </a:r>
            <a:r>
              <a:rPr lang="en-US" sz="1600" dirty="0">
                <a:solidFill>
                  <a:schemeClr val="bg1"/>
                </a:solidFill>
              </a:rPr>
              <a:t>tend to be small or positive, whereas for Earth longitudes farther from 0 the influence becomes strongly positive or strongly negative. This demonstrates a clear interaction between the two features</a:t>
            </a:r>
            <a:endParaRPr lang="it-IT" sz="1600" dirty="0">
              <a:solidFill>
                <a:schemeClr val="bg1"/>
              </a:solidFill>
            </a:endParaRPr>
          </a:p>
        </p:txBody>
      </p:sp>
    </p:spTree>
    <p:extLst>
      <p:ext uri="{BB962C8B-B14F-4D97-AF65-F5344CB8AC3E}">
        <p14:creationId xmlns:p14="http://schemas.microsoft.com/office/powerpoint/2010/main" val="2853902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B18A3-3C0E-B23C-7587-DEBACB455B09}"/>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05D45202-55AD-717A-410D-2162F651BB43}"/>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5. SHAP</a:t>
            </a:r>
          </a:p>
        </p:txBody>
      </p:sp>
      <p:sp>
        <p:nvSpPr>
          <p:cNvPr id="3" name="Titolo 2">
            <a:extLst>
              <a:ext uri="{FF2B5EF4-FFF2-40B4-BE49-F238E27FC236}">
                <a16:creationId xmlns:a16="http://schemas.microsoft.com/office/drawing/2014/main" id="{356E715A-B396-7D5E-7C8D-D846327C78B3}"/>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Global </a:t>
            </a:r>
            <a:r>
              <a:rPr lang="it-IT" sz="2800" dirty="0" err="1"/>
              <a:t>interpretability</a:t>
            </a:r>
            <a:endParaRPr lang="it-IT" sz="2800" dirty="0"/>
          </a:p>
        </p:txBody>
      </p:sp>
      <p:pic>
        <p:nvPicPr>
          <p:cNvPr id="9" name="Immagine 8" descr="Immagine che contiene Diagramma, diagramma, linea, testo&#10;&#10;Il contenuto generato dall'IA potrebbe non essere corretto.">
            <a:extLst>
              <a:ext uri="{FF2B5EF4-FFF2-40B4-BE49-F238E27FC236}">
                <a16:creationId xmlns:a16="http://schemas.microsoft.com/office/drawing/2014/main" id="{79CAAE02-121A-215A-6DD5-64C0E9C25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38" y="2722686"/>
            <a:ext cx="5091107" cy="3631377"/>
          </a:xfrm>
          <a:prstGeom prst="rect">
            <a:avLst/>
          </a:prstGeom>
        </p:spPr>
      </p:pic>
      <p:sp>
        <p:nvSpPr>
          <p:cNvPr id="8" name="CasellaDiTesto 7">
            <a:extLst>
              <a:ext uri="{FF2B5EF4-FFF2-40B4-BE49-F238E27FC236}">
                <a16:creationId xmlns:a16="http://schemas.microsoft.com/office/drawing/2014/main" id="{B7A8CC88-FE25-585A-165C-56451903E8F0}"/>
              </a:ext>
            </a:extLst>
          </p:cNvPr>
          <p:cNvSpPr txBox="1"/>
          <p:nvPr/>
        </p:nvSpPr>
        <p:spPr>
          <a:xfrm>
            <a:off x="603596" y="2617839"/>
            <a:ext cx="5364967" cy="3539430"/>
          </a:xfrm>
          <a:prstGeom prst="rect">
            <a:avLst/>
          </a:prstGeom>
          <a:noFill/>
        </p:spPr>
        <p:txBody>
          <a:bodyPr wrap="square">
            <a:spAutoFit/>
          </a:bodyPr>
          <a:lstStyle/>
          <a:p>
            <a:r>
              <a:rPr lang="en-US" sz="1600" dirty="0">
                <a:solidFill>
                  <a:schemeClr val="bg1"/>
                </a:solidFill>
              </a:rPr>
              <a:t>In this dependence plot we observe a behavior like the one seen for </a:t>
            </a:r>
            <a:r>
              <a:rPr lang="en-US" sz="1600" i="1" dirty="0" err="1">
                <a:solidFill>
                  <a:schemeClr val="bg1"/>
                </a:solidFill>
              </a:rPr>
              <a:t>z_lon</a:t>
            </a:r>
            <a:r>
              <a:rPr lang="en-US" sz="1600" dirty="0">
                <a:solidFill>
                  <a:schemeClr val="bg1"/>
                </a:solidFill>
              </a:rPr>
              <a:t>, but with an overall </a:t>
            </a:r>
            <a:r>
              <a:rPr lang="en-US" sz="1600" b="1" dirty="0">
                <a:solidFill>
                  <a:schemeClr val="bg1"/>
                </a:solidFill>
              </a:rPr>
              <a:t>negative</a:t>
            </a:r>
            <a:r>
              <a:rPr lang="en-US" sz="1600" dirty="0">
                <a:solidFill>
                  <a:schemeClr val="bg1"/>
                </a:solidFill>
              </a:rPr>
              <a:t> relationship between </a:t>
            </a:r>
            <a:r>
              <a:rPr lang="en-US" sz="1600" i="1" dirty="0" err="1">
                <a:solidFill>
                  <a:schemeClr val="bg1"/>
                </a:solidFill>
              </a:rPr>
              <a:t>z_lat</a:t>
            </a:r>
            <a:r>
              <a:rPr lang="en-US" sz="1600" i="1" dirty="0">
                <a:solidFill>
                  <a:schemeClr val="bg1"/>
                </a:solidFill>
              </a:rPr>
              <a:t> </a:t>
            </a:r>
            <a:r>
              <a:rPr lang="en-US" sz="1600" dirty="0">
                <a:solidFill>
                  <a:schemeClr val="bg1"/>
                </a:solidFill>
              </a:rPr>
              <a:t>and its SHAP values. As </a:t>
            </a:r>
            <a:r>
              <a:rPr lang="en-US" sz="1600" i="1" dirty="0" err="1">
                <a:solidFill>
                  <a:schemeClr val="bg1"/>
                </a:solidFill>
              </a:rPr>
              <a:t>z_lat</a:t>
            </a:r>
            <a:r>
              <a:rPr lang="en-US" sz="1600" i="1" dirty="0">
                <a:solidFill>
                  <a:schemeClr val="bg1"/>
                </a:solidFill>
              </a:rPr>
              <a:t> </a:t>
            </a:r>
            <a:r>
              <a:rPr lang="en-US" sz="1600" dirty="0">
                <a:solidFill>
                  <a:schemeClr val="bg1"/>
                </a:solidFill>
              </a:rPr>
              <a:t>increases, the SHAP contribution initially decreases, reaching a strong negative minimum, and then slowly rises again at higher values — producing the characteristic “golf-club” shape.</a:t>
            </a:r>
          </a:p>
          <a:p>
            <a:endParaRPr lang="en-US" sz="1600" dirty="0">
              <a:solidFill>
                <a:schemeClr val="bg1"/>
              </a:solidFill>
            </a:endParaRPr>
          </a:p>
          <a:p>
            <a:r>
              <a:rPr lang="en-US" sz="1600" dirty="0">
                <a:solidFill>
                  <a:schemeClr val="bg1"/>
                </a:solidFill>
              </a:rPr>
              <a:t>The color scale indicates the feature that interacts most strongly with </a:t>
            </a:r>
            <a:r>
              <a:rPr lang="en-US" sz="1600" i="1" dirty="0" err="1">
                <a:solidFill>
                  <a:schemeClr val="bg1"/>
                </a:solidFill>
              </a:rPr>
              <a:t>z_lat</a:t>
            </a:r>
            <a:r>
              <a:rPr lang="en-US" sz="1600" dirty="0">
                <a:solidFill>
                  <a:schemeClr val="bg1"/>
                </a:solidFill>
              </a:rPr>
              <a:t>, identified here as </a:t>
            </a:r>
            <a:r>
              <a:rPr lang="en-US" sz="1600" i="1" dirty="0" err="1">
                <a:solidFill>
                  <a:schemeClr val="bg1"/>
                </a:solidFill>
              </a:rPr>
              <a:t>x_lat</a:t>
            </a:r>
            <a:r>
              <a:rPr lang="en-US" sz="1600" dirty="0">
                <a:solidFill>
                  <a:schemeClr val="bg1"/>
                </a:solidFill>
              </a:rPr>
              <a:t>. The transition in </a:t>
            </a:r>
            <a:r>
              <a:rPr lang="en-US" sz="1600" dirty="0" err="1">
                <a:solidFill>
                  <a:schemeClr val="bg1"/>
                </a:solidFill>
              </a:rPr>
              <a:t>colour</a:t>
            </a:r>
            <a:r>
              <a:rPr lang="en-US" sz="1600" dirty="0">
                <a:solidFill>
                  <a:schemeClr val="bg1"/>
                </a:solidFill>
              </a:rPr>
              <a:t> shows that the effect of </a:t>
            </a:r>
            <a:r>
              <a:rPr lang="en-US" sz="1600" i="1" dirty="0" err="1">
                <a:solidFill>
                  <a:schemeClr val="bg1"/>
                </a:solidFill>
              </a:rPr>
              <a:t>z_lat</a:t>
            </a:r>
            <a:r>
              <a:rPr lang="en-US" sz="1600" i="1" dirty="0">
                <a:solidFill>
                  <a:schemeClr val="bg1"/>
                </a:solidFill>
              </a:rPr>
              <a:t> </a:t>
            </a:r>
            <a:r>
              <a:rPr lang="en-US" sz="1600" dirty="0">
                <a:solidFill>
                  <a:schemeClr val="bg1"/>
                </a:solidFill>
              </a:rPr>
              <a:t>depends on the value of </a:t>
            </a:r>
            <a:r>
              <a:rPr lang="en-US" sz="1600" i="1" dirty="0" err="1">
                <a:solidFill>
                  <a:schemeClr val="bg1"/>
                </a:solidFill>
              </a:rPr>
              <a:t>x_lat</a:t>
            </a:r>
            <a:r>
              <a:rPr lang="en-US" sz="1600" dirty="0">
                <a:solidFill>
                  <a:schemeClr val="bg1"/>
                </a:solidFill>
              </a:rPr>
              <a:t>: when </a:t>
            </a:r>
            <a:r>
              <a:rPr lang="en-US" sz="1600" i="1" dirty="0" err="1">
                <a:solidFill>
                  <a:schemeClr val="bg1"/>
                </a:solidFill>
              </a:rPr>
              <a:t>x_lat</a:t>
            </a:r>
            <a:r>
              <a:rPr lang="en-US" sz="1600" i="1" dirty="0">
                <a:solidFill>
                  <a:schemeClr val="bg1"/>
                </a:solidFill>
              </a:rPr>
              <a:t> </a:t>
            </a:r>
            <a:r>
              <a:rPr lang="en-US" sz="1600" dirty="0">
                <a:solidFill>
                  <a:schemeClr val="bg1"/>
                </a:solidFill>
              </a:rPr>
              <a:t>is close to zero or positive (purple/red), </a:t>
            </a:r>
            <a:r>
              <a:rPr lang="en-US" sz="1600" i="1" dirty="0" err="1">
                <a:solidFill>
                  <a:schemeClr val="bg1"/>
                </a:solidFill>
              </a:rPr>
              <a:t>z_lat</a:t>
            </a:r>
            <a:r>
              <a:rPr lang="en-US" sz="1600" dirty="0">
                <a:solidFill>
                  <a:schemeClr val="bg1"/>
                </a:solidFill>
              </a:rPr>
              <a:t> produces increasingly negative SHAP values as it grows. Conversely, when </a:t>
            </a:r>
            <a:r>
              <a:rPr lang="en-US" sz="1600" i="1" dirty="0" err="1">
                <a:solidFill>
                  <a:schemeClr val="bg1"/>
                </a:solidFill>
              </a:rPr>
              <a:t>x_lat</a:t>
            </a:r>
            <a:r>
              <a:rPr lang="en-US" sz="1600" i="1" dirty="0">
                <a:solidFill>
                  <a:schemeClr val="bg1"/>
                </a:solidFill>
              </a:rPr>
              <a:t> </a:t>
            </a:r>
            <a:r>
              <a:rPr lang="en-US" sz="1600" dirty="0">
                <a:solidFill>
                  <a:schemeClr val="bg1"/>
                </a:solidFill>
              </a:rPr>
              <a:t>becomes more negative (blue), the SHAP values start increasing again at larger </a:t>
            </a:r>
            <a:r>
              <a:rPr lang="en-US" sz="1600" i="1" dirty="0" err="1">
                <a:solidFill>
                  <a:schemeClr val="bg1"/>
                </a:solidFill>
              </a:rPr>
              <a:t>z_lat</a:t>
            </a:r>
            <a:r>
              <a:rPr lang="en-US" sz="1600" dirty="0">
                <a:solidFill>
                  <a:schemeClr val="bg1"/>
                </a:solidFill>
              </a:rPr>
              <a:t>. </a:t>
            </a:r>
          </a:p>
        </p:txBody>
      </p:sp>
    </p:spTree>
    <p:extLst>
      <p:ext uri="{BB962C8B-B14F-4D97-AF65-F5344CB8AC3E}">
        <p14:creationId xmlns:p14="http://schemas.microsoft.com/office/powerpoint/2010/main" val="2659296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8D8F0-E422-8433-9D36-D22E9BB964AE}"/>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F6BC391C-7AC3-B11D-EF9F-F93AD0CD649C}"/>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5. SHAP</a:t>
            </a:r>
          </a:p>
        </p:txBody>
      </p:sp>
      <p:sp>
        <p:nvSpPr>
          <p:cNvPr id="3" name="Titolo 2">
            <a:extLst>
              <a:ext uri="{FF2B5EF4-FFF2-40B4-BE49-F238E27FC236}">
                <a16:creationId xmlns:a16="http://schemas.microsoft.com/office/drawing/2014/main" id="{470ADC57-C35E-20BE-31B4-083F6490D195}"/>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err="1"/>
              <a:t>Considerations</a:t>
            </a:r>
            <a:r>
              <a:rPr lang="it-IT" sz="2800" dirty="0"/>
              <a:t> | from a </a:t>
            </a:r>
            <a:r>
              <a:rPr lang="it-IT" sz="2800" dirty="0" err="1"/>
              <a:t>physical</a:t>
            </a:r>
            <a:r>
              <a:rPr lang="it-IT" sz="2800" dirty="0"/>
              <a:t> </a:t>
            </a:r>
            <a:r>
              <a:rPr lang="it-IT" sz="2800" dirty="0" err="1"/>
              <a:t>p.o.v</a:t>
            </a:r>
            <a:r>
              <a:rPr lang="it-IT" sz="2800" dirty="0"/>
              <a:t>.</a:t>
            </a:r>
          </a:p>
        </p:txBody>
      </p:sp>
      <p:sp>
        <p:nvSpPr>
          <p:cNvPr id="7" name="CasellaDiTesto 6">
            <a:extLst>
              <a:ext uri="{FF2B5EF4-FFF2-40B4-BE49-F238E27FC236}">
                <a16:creationId xmlns:a16="http://schemas.microsoft.com/office/drawing/2014/main" id="{DFAA5861-CB65-FD4E-85F7-BC0A04178DD2}"/>
              </a:ext>
            </a:extLst>
          </p:cNvPr>
          <p:cNvSpPr txBox="1"/>
          <p:nvPr/>
        </p:nvSpPr>
        <p:spPr>
          <a:xfrm>
            <a:off x="603596" y="3024863"/>
            <a:ext cx="10450484" cy="2554545"/>
          </a:xfrm>
          <a:prstGeom prst="rect">
            <a:avLst/>
          </a:prstGeom>
          <a:noFill/>
        </p:spPr>
        <p:txBody>
          <a:bodyPr wrap="square">
            <a:spAutoFit/>
          </a:bodyPr>
          <a:lstStyle/>
          <a:p>
            <a:r>
              <a:rPr lang="en-US" sz="2000" dirty="0">
                <a:solidFill>
                  <a:schemeClr val="bg1"/>
                </a:solidFill>
              </a:rPr>
              <a:t>The SHAP analysis is </a:t>
            </a:r>
            <a:r>
              <a:rPr lang="en-US" sz="2000" b="1" dirty="0">
                <a:solidFill>
                  <a:schemeClr val="bg1"/>
                </a:solidFill>
              </a:rPr>
              <a:t>consistent</a:t>
            </a:r>
            <a:r>
              <a:rPr lang="en-US" sz="2000" dirty="0">
                <a:solidFill>
                  <a:schemeClr val="bg1"/>
                </a:solidFill>
              </a:rPr>
              <a:t> with the expected </a:t>
            </a:r>
            <a:r>
              <a:rPr lang="en-US" sz="2000" b="1" dirty="0">
                <a:solidFill>
                  <a:schemeClr val="bg1"/>
                </a:solidFill>
              </a:rPr>
              <a:t>physical</a:t>
            </a:r>
            <a:r>
              <a:rPr lang="en-US" sz="2000" dirty="0">
                <a:solidFill>
                  <a:schemeClr val="bg1"/>
                </a:solidFill>
              </a:rPr>
              <a:t> behavior of the background.</a:t>
            </a:r>
          </a:p>
          <a:p>
            <a:endParaRPr lang="en-US" sz="2000" dirty="0">
              <a:solidFill>
                <a:schemeClr val="bg1"/>
              </a:solidFill>
            </a:endParaRPr>
          </a:p>
          <a:p>
            <a:r>
              <a:rPr lang="en-US" sz="2000" dirty="0">
                <a:solidFill>
                  <a:schemeClr val="bg1"/>
                </a:solidFill>
              </a:rPr>
              <a:t>As observed, </a:t>
            </a:r>
            <a:r>
              <a:rPr lang="en-US" sz="2000" i="1" dirty="0" err="1">
                <a:solidFill>
                  <a:schemeClr val="bg1"/>
                </a:solidFill>
              </a:rPr>
              <a:t>z_lat</a:t>
            </a:r>
            <a:r>
              <a:rPr lang="en-US" sz="2000" i="1" dirty="0">
                <a:solidFill>
                  <a:schemeClr val="bg1"/>
                </a:solidFill>
              </a:rPr>
              <a:t> </a:t>
            </a:r>
            <a:r>
              <a:rPr lang="en-US" sz="2000" dirty="0">
                <a:solidFill>
                  <a:schemeClr val="bg1"/>
                </a:solidFill>
              </a:rPr>
              <a:t>and </a:t>
            </a:r>
            <a:r>
              <a:rPr lang="en-US" sz="2000" i="1" dirty="0" err="1">
                <a:solidFill>
                  <a:schemeClr val="bg1"/>
                </a:solidFill>
              </a:rPr>
              <a:t>z_lon</a:t>
            </a:r>
            <a:r>
              <a:rPr lang="en-US" sz="2000" i="1" dirty="0">
                <a:solidFill>
                  <a:schemeClr val="bg1"/>
                </a:solidFill>
              </a:rPr>
              <a:t> </a:t>
            </a:r>
            <a:r>
              <a:rPr lang="en-US" sz="2000" dirty="0">
                <a:solidFill>
                  <a:schemeClr val="bg1"/>
                </a:solidFill>
              </a:rPr>
              <a:t>emerge as the </a:t>
            </a:r>
            <a:r>
              <a:rPr lang="en-US" sz="2000" b="1" dirty="0">
                <a:solidFill>
                  <a:schemeClr val="bg1"/>
                </a:solidFill>
              </a:rPr>
              <a:t>most influential </a:t>
            </a:r>
            <a:r>
              <a:rPr lang="en-US" sz="2000" dirty="0">
                <a:solidFill>
                  <a:schemeClr val="bg1"/>
                </a:solidFill>
              </a:rPr>
              <a:t>features. This is physically reasonable, since together they encode the latitude and longitude of the spacecraft’s main boresight direction—i.e., where the detector is pointed at each instant. The prominence of </a:t>
            </a:r>
            <a:r>
              <a:rPr lang="en-US" sz="2000" i="1" dirty="0" err="1">
                <a:solidFill>
                  <a:schemeClr val="bg1"/>
                </a:solidFill>
              </a:rPr>
              <a:t>z_lat</a:t>
            </a:r>
            <a:r>
              <a:rPr lang="en-US" sz="2000" i="1" dirty="0">
                <a:solidFill>
                  <a:schemeClr val="bg1"/>
                </a:solidFill>
              </a:rPr>
              <a:t> </a:t>
            </a:r>
            <a:r>
              <a:rPr lang="en-US" sz="2000" dirty="0">
                <a:solidFill>
                  <a:schemeClr val="bg1"/>
                </a:solidFill>
              </a:rPr>
              <a:t>is also coherent with the physics: the pointing latitude should be more stable — it has a broader field of view — than the pointing longitude, which varies over a narrower range and contributes less strongly.</a:t>
            </a:r>
          </a:p>
        </p:txBody>
      </p:sp>
    </p:spTree>
    <p:extLst>
      <p:ext uri="{BB962C8B-B14F-4D97-AF65-F5344CB8AC3E}">
        <p14:creationId xmlns:p14="http://schemas.microsoft.com/office/powerpoint/2010/main" val="1989877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ACF4-A794-8E7A-BC17-802D4B9EAD4D}"/>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43E5FFBD-ABFE-82FC-9EE9-CC5677A187FB}"/>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6. KAN </a:t>
            </a:r>
          </a:p>
        </p:txBody>
      </p:sp>
    </p:spTree>
    <p:extLst>
      <p:ext uri="{BB962C8B-B14F-4D97-AF65-F5344CB8AC3E}">
        <p14:creationId xmlns:p14="http://schemas.microsoft.com/office/powerpoint/2010/main" val="3824404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D6F3A-4CC3-C1BD-764D-9A78159A7FFA}"/>
            </a:ext>
          </a:extLst>
        </p:cNvPr>
        <p:cNvGrpSpPr/>
        <p:nvPr/>
      </p:nvGrpSpPr>
      <p:grpSpPr>
        <a:xfrm>
          <a:off x="0" y="0"/>
          <a:ext cx="0" cy="0"/>
          <a:chOff x="0" y="0"/>
          <a:chExt cx="0" cy="0"/>
        </a:xfrm>
      </p:grpSpPr>
      <p:sp>
        <p:nvSpPr>
          <p:cNvPr id="7" name="Segnaposto testo 6">
            <a:extLst>
              <a:ext uri="{FF2B5EF4-FFF2-40B4-BE49-F238E27FC236}">
                <a16:creationId xmlns:a16="http://schemas.microsoft.com/office/drawing/2014/main" id="{A9EC5A7F-4FA9-6CE7-229E-3033C81891EE}"/>
              </a:ext>
            </a:extLst>
          </p:cNvPr>
          <p:cNvSpPr>
            <a:spLocks noGrp="1"/>
          </p:cNvSpPr>
          <p:nvPr>
            <p:ph sz="quarter" idx="13"/>
          </p:nvPr>
        </p:nvSpPr>
        <p:spPr>
          <a:xfrm>
            <a:off x="290723" y="2739640"/>
            <a:ext cx="9287386" cy="3597470"/>
          </a:xfrm>
        </p:spPr>
        <p:txBody>
          <a:bodyPr rtlCol="0">
            <a:normAutofit/>
          </a:bodyPr>
          <a:lstStyle>
            <a:defPPr>
              <a:defRPr lang="it-IT"/>
            </a:defPPr>
          </a:lstStyle>
          <a:p>
            <a:pPr marL="402336" lvl="1" indent="0">
              <a:buNone/>
            </a:pPr>
            <a:r>
              <a:rPr lang="en-US" dirty="0"/>
              <a:t>Our dataset mainly contains satellite </a:t>
            </a:r>
            <a:r>
              <a:rPr lang="en-US" b="1" dirty="0"/>
              <a:t>metadata</a:t>
            </a:r>
            <a:r>
              <a:rPr lang="en-US" dirty="0"/>
              <a:t>, that describes the orbital configuration of the satellite itself at different timestamps. </a:t>
            </a:r>
          </a:p>
          <a:p>
            <a:pPr marL="0" indent="0">
              <a:buNone/>
            </a:pPr>
            <a:endParaRPr lang="en-US" dirty="0"/>
          </a:p>
          <a:p>
            <a:pPr marL="0" indent="0">
              <a:buNone/>
            </a:pPr>
            <a:endParaRPr lang="en-US" dirty="0"/>
          </a:p>
          <a:p>
            <a:pPr marL="0" indent="0">
              <a:buNone/>
            </a:pPr>
            <a:endParaRPr lang="en-US" dirty="0"/>
          </a:p>
          <a:p>
            <a:endParaRPr lang="it-IT" dirty="0"/>
          </a:p>
          <a:p>
            <a:pPr rtl="0"/>
            <a:endParaRPr lang="it-IT" dirty="0"/>
          </a:p>
          <a:p>
            <a:pPr rtl="0"/>
            <a:endParaRPr lang="it-IT" dirty="0"/>
          </a:p>
        </p:txBody>
      </p:sp>
      <p:sp>
        <p:nvSpPr>
          <p:cNvPr id="2" name="Titolo 2">
            <a:extLst>
              <a:ext uri="{FF2B5EF4-FFF2-40B4-BE49-F238E27FC236}">
                <a16:creationId xmlns:a16="http://schemas.microsoft.com/office/drawing/2014/main" id="{B3BF30C5-DB10-F025-31F4-BC16DF92FD86}"/>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2. </a:t>
            </a:r>
            <a:r>
              <a:rPr lang="it-IT" dirty="0" err="1"/>
              <a:t>Inspecting</a:t>
            </a:r>
            <a:r>
              <a:rPr lang="it-IT" dirty="0"/>
              <a:t> the satellite data</a:t>
            </a:r>
          </a:p>
        </p:txBody>
      </p:sp>
      <p:pic>
        <p:nvPicPr>
          <p:cNvPr id="4" name="Immagine 3" descr="Immagine che contiene testo, schermata, Carattere, software&#10;&#10;Il contenuto generato dall'IA potrebbe non essere corretto.">
            <a:extLst>
              <a:ext uri="{FF2B5EF4-FFF2-40B4-BE49-F238E27FC236}">
                <a16:creationId xmlns:a16="http://schemas.microsoft.com/office/drawing/2014/main" id="{714A64EB-CF54-B76A-FA12-3EE3E881C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20" y="3833903"/>
            <a:ext cx="10530221" cy="2197441"/>
          </a:xfrm>
          <a:prstGeom prst="rect">
            <a:avLst/>
          </a:prstGeom>
        </p:spPr>
      </p:pic>
      <p:sp>
        <p:nvSpPr>
          <p:cNvPr id="3" name="Titolo 2">
            <a:extLst>
              <a:ext uri="{FF2B5EF4-FFF2-40B4-BE49-F238E27FC236}">
                <a16:creationId xmlns:a16="http://schemas.microsoft.com/office/drawing/2014/main" id="{41783AD0-A01B-BB95-1380-FC624BC88E38}"/>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A first </a:t>
            </a:r>
            <a:r>
              <a:rPr lang="it-IT" sz="2800" dirty="0" err="1"/>
              <a:t>glance</a:t>
            </a:r>
            <a:endParaRPr lang="it-IT" sz="2800" dirty="0"/>
          </a:p>
        </p:txBody>
      </p:sp>
    </p:spTree>
    <p:extLst>
      <p:ext uri="{BB962C8B-B14F-4D97-AF65-F5344CB8AC3E}">
        <p14:creationId xmlns:p14="http://schemas.microsoft.com/office/powerpoint/2010/main" val="1943717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56493-649B-DD4C-38DF-2AA780E151C3}"/>
            </a:ext>
          </a:extLst>
        </p:cNvPr>
        <p:cNvGrpSpPr/>
        <p:nvPr/>
      </p:nvGrpSpPr>
      <p:grpSpPr>
        <a:xfrm>
          <a:off x="0" y="0"/>
          <a:ext cx="0" cy="0"/>
          <a:chOff x="0" y="0"/>
          <a:chExt cx="0" cy="0"/>
        </a:xfrm>
      </p:grpSpPr>
      <p:sp>
        <p:nvSpPr>
          <p:cNvPr id="7" name="Segnaposto testo 6">
            <a:extLst>
              <a:ext uri="{FF2B5EF4-FFF2-40B4-BE49-F238E27FC236}">
                <a16:creationId xmlns:a16="http://schemas.microsoft.com/office/drawing/2014/main" id="{9875ED29-3924-DBF7-5C8B-2EAF73B8F6AA}"/>
              </a:ext>
            </a:extLst>
          </p:cNvPr>
          <p:cNvSpPr>
            <a:spLocks noGrp="1"/>
          </p:cNvSpPr>
          <p:nvPr>
            <p:ph sz="quarter" idx="13"/>
          </p:nvPr>
        </p:nvSpPr>
        <p:spPr>
          <a:xfrm>
            <a:off x="290723" y="2739640"/>
            <a:ext cx="9287386" cy="3753524"/>
          </a:xfrm>
        </p:spPr>
        <p:txBody>
          <a:bodyPr rtlCol="0">
            <a:normAutofit fontScale="92500" lnSpcReduction="20000"/>
          </a:bodyPr>
          <a:lstStyle>
            <a:defPPr>
              <a:defRPr lang="it-IT"/>
            </a:defPPr>
          </a:lstStyle>
          <a:p>
            <a:pPr marL="402336" lvl="1" indent="0">
              <a:buNone/>
            </a:pPr>
            <a:r>
              <a:rPr lang="en-US" sz="1800" dirty="0"/>
              <a:t>The columns of the orientation </a:t>
            </a:r>
            <a:r>
              <a:rPr lang="en-US" sz="1800" dirty="0" err="1"/>
              <a:t>dataframe</a:t>
            </a:r>
            <a:r>
              <a:rPr lang="en-US" sz="1800" dirty="0"/>
              <a:t> constitute the input features of our regressor. It is therefore useful to clarify their physical meaning.</a:t>
            </a:r>
          </a:p>
          <a:p>
            <a:pPr marL="402336" lvl="1" indent="0">
              <a:buNone/>
            </a:pPr>
            <a:br>
              <a:rPr lang="en-US" sz="1800" dirty="0"/>
            </a:br>
            <a:r>
              <a:rPr lang="en-US" sz="1800" dirty="0"/>
              <a:t>The </a:t>
            </a:r>
            <a:r>
              <a:rPr lang="en-US" sz="1800" b="1" dirty="0"/>
              <a:t>x</a:t>
            </a:r>
            <a:r>
              <a:rPr lang="en-US" sz="1800" dirty="0"/>
              <a:t> and </a:t>
            </a:r>
            <a:r>
              <a:rPr lang="en-US" sz="1800" b="1" dirty="0"/>
              <a:t>z</a:t>
            </a:r>
            <a:r>
              <a:rPr lang="en-US" sz="1800" dirty="0"/>
              <a:t> coordinates describe the </a:t>
            </a:r>
            <a:r>
              <a:rPr lang="en-US" sz="1800" b="1" dirty="0"/>
              <a:t>orientation</a:t>
            </a:r>
            <a:r>
              <a:rPr lang="en-US" sz="1800" dirty="0"/>
              <a:t> (attitude) of the spacecraft, i.e., the pointing directions of two of its body axes. The </a:t>
            </a:r>
            <a:r>
              <a:rPr lang="en-US" sz="1800" b="1" dirty="0"/>
              <a:t>+X axis</a:t>
            </a:r>
            <a:r>
              <a:rPr lang="en-US" sz="1800" dirty="0"/>
              <a:t> is a lateral axis defined by the mechanical structure of the spacecraft, while the </a:t>
            </a:r>
            <a:r>
              <a:rPr lang="en-US" sz="1800" b="1" dirty="0"/>
              <a:t>+Z axis</a:t>
            </a:r>
            <a:r>
              <a:rPr lang="en-US" sz="1800" dirty="0"/>
              <a:t> corresponds to the </a:t>
            </a:r>
            <a:r>
              <a:rPr lang="en-US" sz="1800" b="1" dirty="0"/>
              <a:t>main</a:t>
            </a:r>
            <a:r>
              <a:rPr lang="en-US" sz="1800" dirty="0"/>
              <a:t> primary </a:t>
            </a:r>
            <a:r>
              <a:rPr lang="en-US" sz="1800" b="1" dirty="0"/>
              <a:t>pointing</a:t>
            </a:r>
            <a:r>
              <a:rPr lang="en-US" sz="1800" dirty="0"/>
              <a:t> direction of the satellite (the boresight).</a:t>
            </a:r>
          </a:p>
          <a:p>
            <a:pPr marL="402336" lvl="1" indent="0">
              <a:buNone/>
            </a:pPr>
            <a:endParaRPr lang="en-US" sz="1800" dirty="0"/>
          </a:p>
          <a:p>
            <a:pPr lvl="1"/>
            <a:r>
              <a:rPr lang="en-US" sz="1800" b="1" dirty="0" err="1"/>
              <a:t>x_lat</a:t>
            </a:r>
            <a:r>
              <a:rPr lang="en-US" sz="1800" b="1" dirty="0"/>
              <a:t> / </a:t>
            </a:r>
            <a:r>
              <a:rPr lang="en-US" sz="1800" b="1" dirty="0" err="1"/>
              <a:t>x_lon</a:t>
            </a:r>
            <a:r>
              <a:rPr lang="en-US" sz="1800" b="1" dirty="0"/>
              <a:t>: </a:t>
            </a:r>
            <a:r>
              <a:rPr lang="en-US" sz="1800" dirty="0"/>
              <a:t>latitude and longitude of the spacecraft’s </a:t>
            </a:r>
            <a:r>
              <a:rPr lang="en-US" sz="1800" b="1" dirty="0"/>
              <a:t>+X axis</a:t>
            </a:r>
            <a:r>
              <a:rPr lang="en-US" sz="1800" dirty="0"/>
              <a:t> direction, expressed in an Earth-centered </a:t>
            </a:r>
            <a:r>
              <a:rPr lang="en-US" sz="1800" dirty="0">
                <a:hlinkClick r:id="rId3"/>
              </a:rPr>
              <a:t>celestial reference frame</a:t>
            </a:r>
            <a:r>
              <a:rPr lang="en-US" sz="1800" dirty="0"/>
              <a:t>.</a:t>
            </a:r>
          </a:p>
          <a:p>
            <a:pPr lvl="1"/>
            <a:r>
              <a:rPr lang="en-US" sz="1800" b="1" dirty="0" err="1"/>
              <a:t>z_lat</a:t>
            </a:r>
            <a:r>
              <a:rPr lang="en-US" sz="1800" b="1" dirty="0"/>
              <a:t> / </a:t>
            </a:r>
            <a:r>
              <a:rPr lang="en-US" sz="1800" b="1" dirty="0" err="1"/>
              <a:t>z_lon</a:t>
            </a:r>
            <a:r>
              <a:rPr lang="en-US" sz="1800" b="1" dirty="0"/>
              <a:t>: </a:t>
            </a:r>
            <a:r>
              <a:rPr lang="en-US" sz="1800" dirty="0"/>
              <a:t>latitude and longitude of the spacecraft’s </a:t>
            </a:r>
            <a:r>
              <a:rPr lang="en-US" sz="1800" b="1" dirty="0"/>
              <a:t>+Z axis</a:t>
            </a:r>
            <a:r>
              <a:rPr lang="en-US" sz="1800" dirty="0"/>
              <a:t>, i.e., the </a:t>
            </a:r>
            <a:r>
              <a:rPr lang="en-US" sz="1800" b="1" dirty="0"/>
              <a:t>main pointing direction</a:t>
            </a:r>
            <a:r>
              <a:rPr lang="en-US" sz="1800" dirty="0"/>
              <a:t> (boresight) projected in the same reference frame.</a:t>
            </a:r>
          </a:p>
          <a:p>
            <a:pPr lvl="1"/>
            <a:r>
              <a:rPr lang="en-US" sz="1800" b="1" dirty="0"/>
              <a:t>altitude: </a:t>
            </a:r>
            <a:r>
              <a:rPr lang="en-US" sz="1800" dirty="0"/>
              <a:t>the </a:t>
            </a:r>
            <a:r>
              <a:rPr lang="en-US" sz="1800" b="1" dirty="0"/>
              <a:t>orbital altitude </a:t>
            </a:r>
            <a:r>
              <a:rPr lang="en-US" sz="1800" dirty="0"/>
              <a:t>(in km) of the satellite above Earth’s surface.</a:t>
            </a:r>
          </a:p>
          <a:p>
            <a:pPr lvl="1"/>
            <a:r>
              <a:rPr lang="en-US" sz="1800" b="1" dirty="0" err="1"/>
              <a:t>Earth_lat</a:t>
            </a:r>
            <a:r>
              <a:rPr lang="en-US" sz="1800" b="1" dirty="0"/>
              <a:t> / </a:t>
            </a:r>
            <a:r>
              <a:rPr lang="en-US" sz="1800" b="1" dirty="0" err="1"/>
              <a:t>Earth_lon</a:t>
            </a:r>
            <a:r>
              <a:rPr lang="en-US" sz="1800" dirty="0"/>
              <a:t>: geographic latitude and longitude of the satellite’s </a:t>
            </a:r>
            <a:r>
              <a:rPr lang="en-US" sz="1800" b="1" dirty="0"/>
              <a:t>sub-satellite point</a:t>
            </a:r>
            <a:r>
              <a:rPr lang="en-US" sz="1800" dirty="0"/>
              <a:t>, i.e., the point on Earth directly underneath the spacecraft at each instant. These coordinates describe the satellite’s </a:t>
            </a:r>
            <a:r>
              <a:rPr lang="en-US" sz="1800" b="1" dirty="0"/>
              <a:t>position along its orbit</a:t>
            </a:r>
            <a:r>
              <a:rPr lang="en-US" sz="1800" dirty="0"/>
              <a:t>, independent of its pointing direction.</a:t>
            </a:r>
            <a:endParaRPr lang="it-IT" dirty="0"/>
          </a:p>
        </p:txBody>
      </p:sp>
      <p:sp>
        <p:nvSpPr>
          <p:cNvPr id="2" name="Titolo 2">
            <a:extLst>
              <a:ext uri="{FF2B5EF4-FFF2-40B4-BE49-F238E27FC236}">
                <a16:creationId xmlns:a16="http://schemas.microsoft.com/office/drawing/2014/main" id="{A5DBC8CF-1CCB-6E74-B496-8CB6AC140950}"/>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2. </a:t>
            </a:r>
            <a:r>
              <a:rPr lang="it-IT" dirty="0" err="1"/>
              <a:t>Inspecting</a:t>
            </a:r>
            <a:r>
              <a:rPr lang="it-IT" dirty="0"/>
              <a:t> the satellite data</a:t>
            </a:r>
          </a:p>
        </p:txBody>
      </p:sp>
      <p:sp>
        <p:nvSpPr>
          <p:cNvPr id="3" name="Titolo 2">
            <a:extLst>
              <a:ext uri="{FF2B5EF4-FFF2-40B4-BE49-F238E27FC236}">
                <a16:creationId xmlns:a16="http://schemas.microsoft.com/office/drawing/2014/main" id="{73E6D8D3-34D4-1DC7-3A17-675E9B4F0CF3}"/>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The input features</a:t>
            </a:r>
          </a:p>
        </p:txBody>
      </p:sp>
    </p:spTree>
    <p:extLst>
      <p:ext uri="{BB962C8B-B14F-4D97-AF65-F5344CB8AC3E}">
        <p14:creationId xmlns:p14="http://schemas.microsoft.com/office/powerpoint/2010/main" val="4114465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CB898-53AA-D6F3-1BEE-D24B3CCAC3C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Segnaposto testo 6">
                <a:extLst>
                  <a:ext uri="{FF2B5EF4-FFF2-40B4-BE49-F238E27FC236}">
                    <a16:creationId xmlns:a16="http://schemas.microsoft.com/office/drawing/2014/main" id="{91CA588D-E2BB-1066-C6DC-FC0E7F4F47E9}"/>
                  </a:ext>
                </a:extLst>
              </p:cNvPr>
              <p:cNvSpPr>
                <a:spLocks noGrp="1"/>
              </p:cNvSpPr>
              <p:nvPr>
                <p:ph sz="quarter" idx="13"/>
              </p:nvPr>
            </p:nvSpPr>
            <p:spPr>
              <a:xfrm>
                <a:off x="290723" y="2739640"/>
                <a:ext cx="9287386" cy="3753524"/>
              </a:xfrm>
            </p:spPr>
            <p:txBody>
              <a:bodyPr rtlCol="0">
                <a:normAutofit lnSpcReduction="10000"/>
              </a:bodyPr>
              <a:lstStyle>
                <a:defPPr>
                  <a:defRPr lang="it-IT"/>
                </a:defPPr>
              </a:lstStyle>
              <a:p>
                <a:pPr marL="402336" lvl="1" indent="0">
                  <a:buNone/>
                </a:pPr>
                <a:r>
                  <a:rPr lang="en-US" dirty="0"/>
                  <a:t>Our orientation </a:t>
                </a:r>
                <a:r>
                  <a:rPr lang="en-US" dirty="0" err="1"/>
                  <a:t>dataframe</a:t>
                </a:r>
                <a:r>
                  <a:rPr lang="en-US" dirty="0"/>
                  <a:t> does </a:t>
                </a:r>
                <a:r>
                  <a:rPr lang="en-US" b="1" dirty="0"/>
                  <a:t>not</a:t>
                </a:r>
                <a:r>
                  <a:rPr lang="en-US" dirty="0"/>
                  <a:t> include the target variable, which is the photon counts measured in a given time interval. Instead, these data live in two separate arrays:</a:t>
                </a:r>
              </a:p>
              <a:p>
                <a:pPr lvl="1"/>
                <a:r>
                  <a:rPr lang="en-US" b="1" dirty="0" err="1"/>
                  <a:t>time_array</a:t>
                </a:r>
                <a:r>
                  <a:rPr lang="en-US" dirty="0"/>
                  <a:t>: an array containing only timestamps, used to </a:t>
                </a:r>
                <a:r>
                  <a:rPr lang="en-US" i="1" dirty="0"/>
                  <a:t>align</a:t>
                </a:r>
                <a:r>
                  <a:rPr lang="en-US" dirty="0"/>
                  <a:t> with the “timestamp” column in the orientation </a:t>
                </a:r>
                <a:r>
                  <a:rPr lang="en-US" dirty="0" err="1"/>
                  <a:t>dataframe</a:t>
                </a:r>
                <a:r>
                  <a:rPr lang="en-US" dirty="0"/>
                  <a:t>.</a:t>
                </a:r>
              </a:p>
              <a:p>
                <a:pPr lvl="1"/>
                <a:r>
                  <a:rPr lang="en-US" b="1" dirty="0" err="1"/>
                  <a:t>total_rates</a:t>
                </a:r>
                <a:r>
                  <a:rPr lang="en-US" b="1" dirty="0"/>
                  <a:t>: </a:t>
                </a:r>
                <a:r>
                  <a:rPr lang="en-US" dirty="0"/>
                  <a:t>an array containing the count rates for each detector, where:</a:t>
                </a:r>
              </a:p>
              <a:p>
                <a:pPr marL="402336" lvl="1" indent="0">
                  <a:buNone/>
                </a:pPr>
                <a:r>
                  <a:rPr lang="en-US" dirty="0"/>
                  <a:t>                                             </a:t>
                </a:r>
                <a14:m>
                  <m:oMath xmlns:m="http://schemas.openxmlformats.org/officeDocument/2006/math">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𝑟</m:t>
                        </m:r>
                      </m:e>
                      <m:sub>
                        <m:r>
                          <a:rPr lang="it-IT" sz="2800" b="0" i="1" smtClean="0">
                            <a:latin typeface="Cambria Math" panose="02040503050406030204" pitchFamily="18" charset="0"/>
                          </a:rPr>
                          <m:t>𝑖</m:t>
                        </m:r>
                      </m:sub>
                    </m:sSub>
                    <m:r>
                      <a:rPr lang="it-IT" sz="2800" b="0" i="1" smtClean="0">
                        <a:latin typeface="Cambria Math" panose="02040503050406030204" pitchFamily="18" charset="0"/>
                      </a:rPr>
                      <m:t>= </m:t>
                    </m:r>
                    <m:f>
                      <m:fPr>
                        <m:ctrlPr>
                          <a:rPr lang="it-IT" sz="2800" b="0" i="1" smtClean="0">
                            <a:latin typeface="Cambria Math" panose="02040503050406030204" pitchFamily="18" charset="0"/>
                          </a:rPr>
                        </m:ctrlPr>
                      </m:fPr>
                      <m:num>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𝐶</m:t>
                            </m:r>
                          </m:e>
                          <m:sub>
                            <m:r>
                              <a:rPr lang="it-IT" sz="2800" b="0" i="1" smtClean="0">
                                <a:latin typeface="Cambria Math" panose="02040503050406030204" pitchFamily="18" charset="0"/>
                              </a:rPr>
                              <m:t>𝑖</m:t>
                            </m:r>
                          </m:sub>
                        </m:sSub>
                      </m:num>
                      <m:den>
                        <m:r>
                          <a:rPr lang="it-IT" sz="2800" b="0" i="1" smtClean="0">
                            <a:latin typeface="Cambria Math" panose="02040503050406030204" pitchFamily="18" charset="0"/>
                            <a:ea typeface="Cambria Math" panose="02040503050406030204" pitchFamily="18" charset="0"/>
                          </a:rPr>
                          <m:t>∆</m:t>
                        </m:r>
                        <m:r>
                          <a:rPr lang="it-IT" sz="2800" b="0" i="1" smtClean="0">
                            <a:latin typeface="Cambria Math" panose="02040503050406030204" pitchFamily="18" charset="0"/>
                            <a:ea typeface="Cambria Math" panose="02040503050406030204" pitchFamily="18" charset="0"/>
                          </a:rPr>
                          <m:t>𝑡</m:t>
                        </m:r>
                      </m:den>
                    </m:f>
                  </m:oMath>
                </a14:m>
                <a:r>
                  <a:rPr lang="en-US" b="1" dirty="0"/>
                  <a:t>     </a:t>
                </a:r>
                <a:r>
                  <a:rPr lang="en-US" dirty="0"/>
                  <a:t>for each detector </a:t>
                </a:r>
                <a:r>
                  <a:rPr lang="en-US" i="1" dirty="0" err="1"/>
                  <a:t>i</a:t>
                </a:r>
                <a:r>
                  <a:rPr lang="en-US" i="1" dirty="0"/>
                  <a:t>.</a:t>
                </a:r>
              </a:p>
              <a:p>
                <a:pPr marL="402336" lvl="1" indent="0">
                  <a:buNone/>
                </a:pPr>
                <a:endParaRPr lang="en-US" i="1" dirty="0"/>
              </a:p>
              <a:p>
                <a:pPr marL="402336" lvl="1" indent="0">
                  <a:buNone/>
                </a:pPr>
                <a:r>
                  <a:rPr lang="en-US" dirty="0"/>
                  <a:t>The rates array has shape </a:t>
                </a:r>
                <a:r>
                  <a:rPr lang="en-US" b="1" dirty="0"/>
                  <a:t>(</a:t>
                </a:r>
                <a:r>
                  <a:rPr lang="en-US" b="1" dirty="0" err="1"/>
                  <a:t>num_samples</a:t>
                </a:r>
                <a:r>
                  <a:rPr lang="en-US" b="1" dirty="0"/>
                  <a:t>, </a:t>
                </a:r>
                <a:r>
                  <a:rPr lang="en-US" b="1" dirty="0" err="1"/>
                  <a:t>n_detectors</a:t>
                </a:r>
                <a:r>
                  <a:rPr lang="en-US" b="1" dirty="0"/>
                  <a:t>)</a:t>
                </a:r>
                <a:r>
                  <a:rPr lang="en-US" dirty="0"/>
                  <a:t>, with </a:t>
                </a:r>
                <a:r>
                  <a:rPr lang="en-US" b="1" dirty="0" err="1"/>
                  <a:t>n_detectors</a:t>
                </a:r>
                <a:r>
                  <a:rPr lang="en-US" b="1" dirty="0"/>
                  <a:t> = 6</a:t>
                </a:r>
                <a:r>
                  <a:rPr lang="en-US" dirty="0"/>
                  <a:t>.   This reflects the actual hardware setup: the spacecraft has six detectors — two on each lateral side, and two on the bottom, with no detector on the top.</a:t>
                </a:r>
              </a:p>
            </p:txBody>
          </p:sp>
        </mc:Choice>
        <mc:Fallback xmlns="">
          <p:sp>
            <p:nvSpPr>
              <p:cNvPr id="7" name="Segnaposto testo 6">
                <a:extLst>
                  <a:ext uri="{FF2B5EF4-FFF2-40B4-BE49-F238E27FC236}">
                    <a16:creationId xmlns:a16="http://schemas.microsoft.com/office/drawing/2014/main" id="{91CA588D-E2BB-1066-C6DC-FC0E7F4F47E9}"/>
                  </a:ext>
                </a:extLst>
              </p:cNvPr>
              <p:cNvSpPr>
                <a:spLocks noGrp="1" noRot="1" noChangeAspect="1" noMove="1" noResize="1" noEditPoints="1" noAdjustHandles="1" noChangeArrowheads="1" noChangeShapeType="1" noTextEdit="1"/>
              </p:cNvSpPr>
              <p:nvPr>
                <p:ph sz="quarter" idx="13"/>
              </p:nvPr>
            </p:nvSpPr>
            <p:spPr>
              <a:xfrm>
                <a:off x="290723" y="2739640"/>
                <a:ext cx="9287386" cy="3753524"/>
              </a:xfrm>
              <a:blipFill>
                <a:blip r:embed="rId3"/>
                <a:stretch>
                  <a:fillRect t="-2435" r="-460"/>
                </a:stretch>
              </a:blipFill>
            </p:spPr>
            <p:txBody>
              <a:bodyPr/>
              <a:lstStyle/>
              <a:p>
                <a:r>
                  <a:rPr lang="it-IT">
                    <a:noFill/>
                  </a:rPr>
                  <a:t> </a:t>
                </a:r>
              </a:p>
            </p:txBody>
          </p:sp>
        </mc:Fallback>
      </mc:AlternateContent>
      <p:sp>
        <p:nvSpPr>
          <p:cNvPr id="2" name="Titolo 2">
            <a:extLst>
              <a:ext uri="{FF2B5EF4-FFF2-40B4-BE49-F238E27FC236}">
                <a16:creationId xmlns:a16="http://schemas.microsoft.com/office/drawing/2014/main" id="{50FDEA21-A620-FEDA-A2EF-9F94C3A13D2E}"/>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2. </a:t>
            </a:r>
            <a:r>
              <a:rPr lang="it-IT" dirty="0" err="1"/>
              <a:t>Inspecting</a:t>
            </a:r>
            <a:r>
              <a:rPr lang="it-IT" dirty="0"/>
              <a:t> the satellite data</a:t>
            </a:r>
          </a:p>
        </p:txBody>
      </p:sp>
      <p:sp>
        <p:nvSpPr>
          <p:cNvPr id="3" name="Titolo 2">
            <a:extLst>
              <a:ext uri="{FF2B5EF4-FFF2-40B4-BE49-F238E27FC236}">
                <a16:creationId xmlns:a16="http://schemas.microsoft.com/office/drawing/2014/main" id="{E8A39100-4BFC-A48C-04AB-9E1A3F43C817}"/>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Time/</a:t>
            </a:r>
            <a:r>
              <a:rPr lang="it-IT" sz="2800" dirty="0" err="1"/>
              <a:t>counts</a:t>
            </a:r>
            <a:r>
              <a:rPr lang="it-IT" sz="2800" dirty="0"/>
              <a:t> arrays and detectors</a:t>
            </a:r>
          </a:p>
        </p:txBody>
      </p:sp>
    </p:spTree>
    <p:extLst>
      <p:ext uri="{BB962C8B-B14F-4D97-AF65-F5344CB8AC3E}">
        <p14:creationId xmlns:p14="http://schemas.microsoft.com/office/powerpoint/2010/main" val="490886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EC649-8ADC-4363-F708-2C124A544115}"/>
            </a:ext>
          </a:extLst>
        </p:cNvPr>
        <p:cNvGrpSpPr/>
        <p:nvPr/>
      </p:nvGrpSpPr>
      <p:grpSpPr>
        <a:xfrm>
          <a:off x="0" y="0"/>
          <a:ext cx="0" cy="0"/>
          <a:chOff x="0" y="0"/>
          <a:chExt cx="0" cy="0"/>
        </a:xfrm>
      </p:grpSpPr>
      <p:sp>
        <p:nvSpPr>
          <p:cNvPr id="7" name="Segnaposto testo 6">
            <a:extLst>
              <a:ext uri="{FF2B5EF4-FFF2-40B4-BE49-F238E27FC236}">
                <a16:creationId xmlns:a16="http://schemas.microsoft.com/office/drawing/2014/main" id="{D6107CC6-B11C-61B4-2E1D-8B90E4C3D93D}"/>
              </a:ext>
            </a:extLst>
          </p:cNvPr>
          <p:cNvSpPr>
            <a:spLocks noGrp="1"/>
          </p:cNvSpPr>
          <p:nvPr>
            <p:ph sz="quarter" idx="13"/>
          </p:nvPr>
        </p:nvSpPr>
        <p:spPr>
          <a:xfrm>
            <a:off x="665142" y="2739640"/>
            <a:ext cx="9287386" cy="3564000"/>
          </a:xfrm>
        </p:spPr>
        <p:txBody>
          <a:bodyPr rtlCol="0">
            <a:normAutofit/>
          </a:bodyPr>
          <a:lstStyle>
            <a:defPPr>
              <a:defRPr lang="it-IT"/>
            </a:defPPr>
          </a:lstStyle>
          <a:p>
            <a:r>
              <a:rPr lang="en-US" dirty="0"/>
              <a:t>We previously stated that the orientation </a:t>
            </a:r>
            <a:r>
              <a:rPr lang="en-US" dirty="0" err="1"/>
              <a:t>dataframe</a:t>
            </a:r>
            <a:r>
              <a:rPr lang="en-US" dirty="0"/>
              <a:t> includes a timestamp column where each row is spaced by a fixed </a:t>
            </a:r>
            <a:r>
              <a:rPr lang="en-US" b="1" dirty="0"/>
              <a:t>15-second interval</a:t>
            </a:r>
            <a:r>
              <a:rPr lang="en-US" dirty="0"/>
              <a:t>. However, we also have three different time arrays available, each with a different temporal </a:t>
            </a:r>
            <a:r>
              <a:rPr lang="en-US" b="1" dirty="0"/>
              <a:t>resolution</a:t>
            </a:r>
            <a:r>
              <a:rPr lang="en-US" dirty="0"/>
              <a:t>:</a:t>
            </a:r>
          </a:p>
          <a:p>
            <a:r>
              <a:rPr lang="en-US" sz="2400" dirty="0"/>
              <a:t>                   15s                               1s                         50ms                        </a:t>
            </a:r>
          </a:p>
          <a:p>
            <a:r>
              <a:rPr lang="en-US" dirty="0"/>
              <a:t>The 15-second alignment is trivial, but for the 1-second and 50-millisecond arrays we need to </a:t>
            </a:r>
            <a:r>
              <a:rPr lang="en-US" b="1" dirty="0"/>
              <a:t>interpolate</a:t>
            </a:r>
            <a:r>
              <a:rPr lang="en-US" dirty="0"/>
              <a:t> the orientation features, so they match the finer time grids. We opt for simple </a:t>
            </a:r>
            <a:r>
              <a:rPr lang="en-US" b="1" dirty="0"/>
              <a:t>linear interpolation </a:t>
            </a:r>
            <a:r>
              <a:rPr lang="en-US" dirty="0"/>
              <a:t>(through </a:t>
            </a:r>
            <a:r>
              <a:rPr lang="en-US" dirty="0" err="1">
                <a:latin typeface="Courier New" panose="02070309020205020404" pitchFamily="49" charset="0"/>
                <a:cs typeface="Courier New" panose="02070309020205020404" pitchFamily="49" charset="0"/>
              </a:rPr>
              <a:t>np.interp</a:t>
            </a:r>
            <a:r>
              <a:rPr lang="en-US" dirty="0">
                <a:latin typeface="Courier New" panose="02070309020205020404" pitchFamily="49" charset="0"/>
                <a:cs typeface="Courier New" panose="02070309020205020404" pitchFamily="49" charset="0"/>
              </a:rPr>
              <a:t>()</a:t>
            </a:r>
            <a:r>
              <a:rPr lang="en-US" dirty="0"/>
              <a:t>), deliberately ignoring any potential physical dynamics that might occur within those intervals.</a:t>
            </a:r>
          </a:p>
        </p:txBody>
      </p:sp>
      <p:sp>
        <p:nvSpPr>
          <p:cNvPr id="2" name="Titolo 2">
            <a:extLst>
              <a:ext uri="{FF2B5EF4-FFF2-40B4-BE49-F238E27FC236}">
                <a16:creationId xmlns:a16="http://schemas.microsoft.com/office/drawing/2014/main" id="{3152377C-9D3B-BA13-CCF8-1A78C6BC5636}"/>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2. </a:t>
            </a:r>
            <a:r>
              <a:rPr lang="it-IT" dirty="0" err="1"/>
              <a:t>Inspecting</a:t>
            </a:r>
            <a:r>
              <a:rPr lang="it-IT" dirty="0"/>
              <a:t> the satellite data</a:t>
            </a:r>
          </a:p>
        </p:txBody>
      </p:sp>
      <p:sp>
        <p:nvSpPr>
          <p:cNvPr id="3" name="Titolo 2">
            <a:extLst>
              <a:ext uri="{FF2B5EF4-FFF2-40B4-BE49-F238E27FC236}">
                <a16:creationId xmlns:a16="http://schemas.microsoft.com/office/drawing/2014/main" id="{5DCA44B9-4439-70DB-034F-335846A61C4D}"/>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a:t>Time </a:t>
            </a:r>
            <a:r>
              <a:rPr lang="it-IT" sz="2800" dirty="0" err="1"/>
              <a:t>resolution</a:t>
            </a:r>
            <a:r>
              <a:rPr lang="it-IT" sz="2800" dirty="0"/>
              <a:t> and linear </a:t>
            </a:r>
            <a:r>
              <a:rPr lang="it-IT" sz="2800" dirty="0" err="1"/>
              <a:t>interpolation</a:t>
            </a:r>
            <a:endParaRPr lang="it-IT" sz="2800" dirty="0"/>
          </a:p>
        </p:txBody>
      </p:sp>
    </p:spTree>
    <p:extLst>
      <p:ext uri="{BB962C8B-B14F-4D97-AF65-F5344CB8AC3E}">
        <p14:creationId xmlns:p14="http://schemas.microsoft.com/office/powerpoint/2010/main" val="88986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AA8CF-7AFC-7BB9-D71F-6C3BF69C4CC5}"/>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414C08AC-AAA7-421E-5920-9EBC2308F749}"/>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2. </a:t>
            </a:r>
            <a:r>
              <a:rPr lang="it-IT" dirty="0" err="1"/>
              <a:t>Inspecting</a:t>
            </a:r>
            <a:r>
              <a:rPr lang="it-IT" dirty="0"/>
              <a:t> the satellite data</a:t>
            </a:r>
          </a:p>
        </p:txBody>
      </p:sp>
      <p:sp>
        <p:nvSpPr>
          <p:cNvPr id="3" name="Titolo 2">
            <a:extLst>
              <a:ext uri="{FF2B5EF4-FFF2-40B4-BE49-F238E27FC236}">
                <a16:creationId xmlns:a16="http://schemas.microsoft.com/office/drawing/2014/main" id="{BA616B1D-A17A-AA4E-3FAD-A0AF67388409}"/>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err="1"/>
              <a:t>Visualizing</a:t>
            </a:r>
            <a:r>
              <a:rPr lang="it-IT" sz="2800" dirty="0"/>
              <a:t> </a:t>
            </a:r>
            <a:r>
              <a:rPr lang="it-IT" sz="2800" dirty="0" err="1"/>
              <a:t>count</a:t>
            </a:r>
            <a:r>
              <a:rPr lang="it-IT" sz="2800" dirty="0"/>
              <a:t> rates (</a:t>
            </a:r>
            <a:r>
              <a:rPr lang="it-IT" sz="2800" dirty="0" err="1"/>
              <a:t>numerically</a:t>
            </a:r>
            <a:r>
              <a:rPr lang="it-IT" sz="2800" dirty="0"/>
              <a:t>)</a:t>
            </a:r>
          </a:p>
        </p:txBody>
      </p:sp>
      <p:graphicFrame>
        <p:nvGraphicFramePr>
          <p:cNvPr id="11" name="Tabella 10">
            <a:extLst>
              <a:ext uri="{FF2B5EF4-FFF2-40B4-BE49-F238E27FC236}">
                <a16:creationId xmlns:a16="http://schemas.microsoft.com/office/drawing/2014/main" id="{C3291C7C-E255-E446-72C2-51E92C4C0FAC}"/>
              </a:ext>
            </a:extLst>
          </p:cNvPr>
          <p:cNvGraphicFramePr>
            <a:graphicFrameLocks noGrp="1"/>
          </p:cNvGraphicFramePr>
          <p:nvPr>
            <p:extLst>
              <p:ext uri="{D42A27DB-BD31-4B8C-83A1-F6EECF244321}">
                <p14:modId xmlns:p14="http://schemas.microsoft.com/office/powerpoint/2010/main" val="471616226"/>
              </p:ext>
            </p:extLst>
          </p:nvPr>
        </p:nvGraphicFramePr>
        <p:xfrm>
          <a:off x="603596" y="2711302"/>
          <a:ext cx="8168072" cy="3819203"/>
        </p:xfrm>
        <a:graphic>
          <a:graphicData uri="http://schemas.openxmlformats.org/drawingml/2006/table">
            <a:tbl>
              <a:tblPr firstRow="1" bandRow="1">
                <a:tableStyleId>{8A107856-5554-42FB-B03E-39F5DBC370BA}</a:tableStyleId>
              </a:tblPr>
              <a:tblGrid>
                <a:gridCol w="2042018">
                  <a:extLst>
                    <a:ext uri="{9D8B030D-6E8A-4147-A177-3AD203B41FA5}">
                      <a16:colId xmlns:a16="http://schemas.microsoft.com/office/drawing/2014/main" val="1276255180"/>
                    </a:ext>
                  </a:extLst>
                </a:gridCol>
                <a:gridCol w="2011446">
                  <a:extLst>
                    <a:ext uri="{9D8B030D-6E8A-4147-A177-3AD203B41FA5}">
                      <a16:colId xmlns:a16="http://schemas.microsoft.com/office/drawing/2014/main" val="2482626555"/>
                    </a:ext>
                  </a:extLst>
                </a:gridCol>
                <a:gridCol w="2072590">
                  <a:extLst>
                    <a:ext uri="{9D8B030D-6E8A-4147-A177-3AD203B41FA5}">
                      <a16:colId xmlns:a16="http://schemas.microsoft.com/office/drawing/2014/main" val="4013613660"/>
                    </a:ext>
                  </a:extLst>
                </a:gridCol>
                <a:gridCol w="2042018">
                  <a:extLst>
                    <a:ext uri="{9D8B030D-6E8A-4147-A177-3AD203B41FA5}">
                      <a16:colId xmlns:a16="http://schemas.microsoft.com/office/drawing/2014/main" val="2374709870"/>
                    </a:ext>
                  </a:extLst>
                </a:gridCol>
              </a:tblGrid>
              <a:tr h="1672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solidFill>
                            <a:schemeClr val="bg1"/>
                          </a:solidFill>
                        </a:rPr>
                        <a:t>Num. Det.</a:t>
                      </a:r>
                    </a:p>
                    <a:p>
                      <a:pPr algn="ctr"/>
                      <a:endParaRPr lang="it-IT" dirty="0"/>
                    </a:p>
                  </a:txBody>
                  <a:tcPr/>
                </a:tc>
                <a:tc>
                  <a:txBody>
                    <a:bodyPr/>
                    <a:lstStyle/>
                    <a:p>
                      <a:pPr algn="ctr"/>
                      <a:r>
                        <a:rPr lang="it-IT" sz="2000" dirty="0"/>
                        <a:t>50ms</a:t>
                      </a:r>
                    </a:p>
                  </a:txBody>
                  <a:tcPr/>
                </a:tc>
                <a:tc>
                  <a:txBody>
                    <a:bodyPr/>
                    <a:lstStyle/>
                    <a:p>
                      <a:pPr algn="ctr"/>
                      <a:r>
                        <a:rPr lang="it-IT" sz="2000" dirty="0"/>
                        <a:t>1s</a:t>
                      </a:r>
                    </a:p>
                  </a:txBody>
                  <a:tcPr/>
                </a:tc>
                <a:tc>
                  <a:txBody>
                    <a:bodyPr/>
                    <a:lstStyle/>
                    <a:p>
                      <a:pPr algn="ctr"/>
                      <a:r>
                        <a:rPr lang="it-IT" sz="2000" dirty="0"/>
                        <a:t>15s</a:t>
                      </a:r>
                    </a:p>
                  </a:txBody>
                  <a:tcPr/>
                </a:tc>
                <a:extLst>
                  <a:ext uri="{0D108BD9-81ED-4DB2-BD59-A6C34878D82A}">
                    <a16:rowId xmlns:a16="http://schemas.microsoft.com/office/drawing/2014/main" val="2873025477"/>
                  </a:ext>
                </a:extLst>
              </a:tr>
              <a:tr h="500293">
                <a:tc>
                  <a:txBody>
                    <a:bodyPr/>
                    <a:lstStyle/>
                    <a:p>
                      <a:pPr algn="ctr"/>
                      <a:r>
                        <a:rPr lang="it-IT" dirty="0"/>
                        <a:t>Detector 1</a:t>
                      </a:r>
                    </a:p>
                  </a:txBody>
                  <a:tcPr/>
                </a:tc>
                <a:tc>
                  <a:txBody>
                    <a:bodyPr/>
                    <a:lstStyle/>
                    <a:p>
                      <a:pPr algn="ctr"/>
                      <a:r>
                        <a:rPr lang="pt-BR" dirty="0">
                          <a:solidFill>
                            <a:schemeClr val="bg1"/>
                          </a:solidFill>
                        </a:rPr>
                        <a:t>1460.0</a:t>
                      </a:r>
                      <a:endParaRPr lang="it-IT" dirty="0"/>
                    </a:p>
                  </a:txBody>
                  <a:tcPr/>
                </a:tc>
                <a:tc>
                  <a:txBody>
                    <a:bodyPr/>
                    <a:lstStyle/>
                    <a:p>
                      <a:pPr algn="ctr"/>
                      <a:r>
                        <a:rPr lang="pt-BR" dirty="0">
                          <a:solidFill>
                            <a:schemeClr val="bg1"/>
                          </a:solidFill>
                        </a:rPr>
                        <a:t>1073.0</a:t>
                      </a:r>
                      <a:endParaRPr lang="it-IT" dirty="0"/>
                    </a:p>
                  </a:txBody>
                  <a:tcPr/>
                </a:tc>
                <a:tc>
                  <a:txBody>
                    <a:bodyPr/>
                    <a:lstStyle/>
                    <a:p>
                      <a:pPr algn="ctr"/>
                      <a:r>
                        <a:rPr lang="pt-BR" dirty="0">
                          <a:solidFill>
                            <a:schemeClr val="bg1"/>
                          </a:solidFill>
                        </a:rPr>
                        <a:t>1061.3</a:t>
                      </a:r>
                      <a:endParaRPr lang="it-IT" dirty="0"/>
                    </a:p>
                  </a:txBody>
                  <a:tcPr/>
                </a:tc>
                <a:extLst>
                  <a:ext uri="{0D108BD9-81ED-4DB2-BD59-A6C34878D82A}">
                    <a16:rowId xmlns:a16="http://schemas.microsoft.com/office/drawing/2014/main" val="3956596876"/>
                  </a:ext>
                </a:extLst>
              </a:tr>
              <a:tr h="500293">
                <a:tc>
                  <a:txBody>
                    <a:bodyPr/>
                    <a:lstStyle/>
                    <a:p>
                      <a:pPr algn="ctr"/>
                      <a:r>
                        <a:rPr lang="pt-BR" dirty="0">
                          <a:solidFill>
                            <a:schemeClr val="bg1"/>
                          </a:solidFill>
                        </a:rPr>
                        <a:t>Detector 2</a:t>
                      </a:r>
                      <a:endParaRPr lang="it-IT" dirty="0"/>
                    </a:p>
                  </a:txBody>
                  <a:tcPr/>
                </a:tc>
                <a:tc>
                  <a:txBody>
                    <a:bodyPr/>
                    <a:lstStyle/>
                    <a:p>
                      <a:pPr algn="ctr"/>
                      <a:r>
                        <a:rPr lang="pt-BR" dirty="0">
                          <a:solidFill>
                            <a:schemeClr val="bg1"/>
                          </a:solidFill>
                        </a:rPr>
                        <a:t>1120.0</a:t>
                      </a:r>
                      <a:endParaRPr lang="it-IT" dirty="0"/>
                    </a:p>
                  </a:txBody>
                  <a:tcPr/>
                </a:tc>
                <a:tc>
                  <a:txBody>
                    <a:bodyPr/>
                    <a:lstStyle/>
                    <a:p>
                      <a:pPr algn="ctr"/>
                      <a:r>
                        <a:rPr lang="pt-BR" dirty="0">
                          <a:solidFill>
                            <a:schemeClr val="bg1"/>
                          </a:solidFill>
                        </a:rPr>
                        <a:t>1047.0</a:t>
                      </a:r>
                      <a:endParaRPr lang="it-IT" dirty="0"/>
                    </a:p>
                  </a:txBody>
                  <a:tcPr/>
                </a:tc>
                <a:tc>
                  <a:txBody>
                    <a:bodyPr/>
                    <a:lstStyle/>
                    <a:p>
                      <a:pPr algn="ctr"/>
                      <a:r>
                        <a:rPr lang="pt-BR" dirty="0">
                          <a:solidFill>
                            <a:schemeClr val="bg1"/>
                          </a:solidFill>
                        </a:rPr>
                        <a:t>1038.7</a:t>
                      </a:r>
                      <a:endParaRPr lang="it-IT" dirty="0"/>
                    </a:p>
                  </a:txBody>
                  <a:tcPr/>
                </a:tc>
                <a:extLst>
                  <a:ext uri="{0D108BD9-81ED-4DB2-BD59-A6C34878D82A}">
                    <a16:rowId xmlns:a16="http://schemas.microsoft.com/office/drawing/2014/main" val="3705496043"/>
                  </a:ext>
                </a:extLst>
              </a:tr>
              <a:tr h="500293">
                <a:tc>
                  <a:txBody>
                    <a:bodyPr/>
                    <a:lstStyle/>
                    <a:p>
                      <a:pPr algn="ctr"/>
                      <a:r>
                        <a:rPr lang="pt-BR" dirty="0">
                          <a:solidFill>
                            <a:schemeClr val="bg1"/>
                          </a:solidFill>
                        </a:rPr>
                        <a:t>Detector 3</a:t>
                      </a:r>
                      <a:endParaRPr lang="it-IT" dirty="0"/>
                    </a:p>
                  </a:txBody>
                  <a:tcPr/>
                </a:tc>
                <a:tc>
                  <a:txBody>
                    <a:bodyPr/>
                    <a:lstStyle/>
                    <a:p>
                      <a:pPr algn="ctr"/>
                      <a:r>
                        <a:rPr lang="pt-BR" dirty="0">
                          <a:solidFill>
                            <a:schemeClr val="bg1"/>
                          </a:solidFill>
                        </a:rPr>
                        <a:t>1200.0</a:t>
                      </a:r>
                      <a:endParaRPr lang="it-IT" dirty="0"/>
                    </a:p>
                  </a:txBody>
                  <a:tcPr/>
                </a:tc>
                <a:tc>
                  <a:txBody>
                    <a:bodyPr/>
                    <a:lstStyle/>
                    <a:p>
                      <a:pPr algn="ctr"/>
                      <a:r>
                        <a:rPr lang="pt-BR" dirty="0">
                          <a:solidFill>
                            <a:schemeClr val="bg1"/>
                          </a:solidFill>
                        </a:rPr>
                        <a:t>885.0</a:t>
                      </a:r>
                      <a:endParaRPr lang="it-IT" dirty="0"/>
                    </a:p>
                  </a:txBody>
                  <a:tcPr/>
                </a:tc>
                <a:tc>
                  <a:txBody>
                    <a:bodyPr/>
                    <a:lstStyle/>
                    <a:p>
                      <a:pPr algn="ctr"/>
                      <a:r>
                        <a:rPr lang="pt-BR" dirty="0">
                          <a:solidFill>
                            <a:schemeClr val="bg1"/>
                          </a:solidFill>
                        </a:rPr>
                        <a:t>880.5</a:t>
                      </a:r>
                      <a:endParaRPr lang="it-IT" dirty="0"/>
                    </a:p>
                  </a:txBody>
                  <a:tcPr/>
                </a:tc>
                <a:extLst>
                  <a:ext uri="{0D108BD9-81ED-4DB2-BD59-A6C34878D82A}">
                    <a16:rowId xmlns:a16="http://schemas.microsoft.com/office/drawing/2014/main" val="3798913664"/>
                  </a:ext>
                </a:extLst>
              </a:tr>
              <a:tr h="500293">
                <a:tc>
                  <a:txBody>
                    <a:bodyPr/>
                    <a:lstStyle/>
                    <a:p>
                      <a:pPr algn="ctr"/>
                      <a:r>
                        <a:rPr lang="it-IT" dirty="0"/>
                        <a:t>Detector 4</a:t>
                      </a:r>
                    </a:p>
                  </a:txBody>
                  <a:tcPr/>
                </a:tc>
                <a:tc>
                  <a:txBody>
                    <a:bodyPr/>
                    <a:lstStyle/>
                    <a:p>
                      <a:pPr algn="ctr"/>
                      <a:r>
                        <a:rPr lang="pt-BR" dirty="0">
                          <a:solidFill>
                            <a:schemeClr val="bg1"/>
                          </a:solidFill>
                        </a:rPr>
                        <a:t>900.0</a:t>
                      </a:r>
                      <a:endParaRPr lang="it-IT" dirty="0"/>
                    </a:p>
                  </a:txBody>
                  <a:tcPr/>
                </a:tc>
                <a:tc>
                  <a:txBody>
                    <a:bodyPr/>
                    <a:lstStyle/>
                    <a:p>
                      <a:pPr algn="ctr"/>
                      <a:r>
                        <a:rPr lang="pt-BR" dirty="0">
                          <a:solidFill>
                            <a:schemeClr val="bg1"/>
                          </a:solidFill>
                        </a:rPr>
                        <a:t>895.0</a:t>
                      </a:r>
                      <a:endParaRPr lang="it-IT" dirty="0"/>
                    </a:p>
                  </a:txBody>
                  <a:tcPr/>
                </a:tc>
                <a:tc>
                  <a:txBody>
                    <a:bodyPr/>
                    <a:lstStyle/>
                    <a:p>
                      <a:pPr algn="ctr"/>
                      <a:r>
                        <a:rPr lang="pt-BR" dirty="0">
                          <a:solidFill>
                            <a:schemeClr val="bg1"/>
                          </a:solidFill>
                        </a:rPr>
                        <a:t>928.3</a:t>
                      </a:r>
                      <a:endParaRPr lang="it-IT" dirty="0"/>
                    </a:p>
                  </a:txBody>
                  <a:tcPr/>
                </a:tc>
                <a:extLst>
                  <a:ext uri="{0D108BD9-81ED-4DB2-BD59-A6C34878D82A}">
                    <a16:rowId xmlns:a16="http://schemas.microsoft.com/office/drawing/2014/main" val="640406284"/>
                  </a:ext>
                </a:extLst>
              </a:tr>
              <a:tr h="500293">
                <a:tc>
                  <a:txBody>
                    <a:bodyPr/>
                    <a:lstStyle/>
                    <a:p>
                      <a:pPr algn="ctr"/>
                      <a:r>
                        <a:rPr lang="it-IT" dirty="0"/>
                        <a:t>Detector 5</a:t>
                      </a:r>
                    </a:p>
                  </a:txBody>
                  <a:tcPr/>
                </a:tc>
                <a:tc>
                  <a:txBody>
                    <a:bodyPr/>
                    <a:lstStyle/>
                    <a:p>
                      <a:pPr algn="ctr"/>
                      <a:r>
                        <a:rPr lang="pt-BR" dirty="0">
                          <a:solidFill>
                            <a:schemeClr val="bg1"/>
                          </a:solidFill>
                        </a:rPr>
                        <a:t>960.0</a:t>
                      </a:r>
                      <a:endParaRPr lang="it-IT" dirty="0"/>
                    </a:p>
                  </a:txBody>
                  <a:tcPr/>
                </a:tc>
                <a:tc>
                  <a:txBody>
                    <a:bodyPr/>
                    <a:lstStyle/>
                    <a:p>
                      <a:pPr algn="ctr"/>
                      <a:r>
                        <a:rPr lang="pt-BR" dirty="0">
                          <a:solidFill>
                            <a:schemeClr val="bg1"/>
                          </a:solidFill>
                        </a:rPr>
                        <a:t>863.0</a:t>
                      </a:r>
                      <a:endParaRPr lang="it-IT" dirty="0"/>
                    </a:p>
                  </a:txBody>
                  <a:tcPr/>
                </a:tc>
                <a:tc>
                  <a:txBody>
                    <a:bodyPr/>
                    <a:lstStyle/>
                    <a:p>
                      <a:pPr algn="ctr"/>
                      <a:r>
                        <a:rPr lang="pt-BR" dirty="0">
                          <a:solidFill>
                            <a:schemeClr val="bg1"/>
                          </a:solidFill>
                        </a:rPr>
                        <a:t>845.5</a:t>
                      </a:r>
                      <a:endParaRPr lang="it-IT" dirty="0"/>
                    </a:p>
                  </a:txBody>
                  <a:tcPr/>
                </a:tc>
                <a:extLst>
                  <a:ext uri="{0D108BD9-81ED-4DB2-BD59-A6C34878D82A}">
                    <a16:rowId xmlns:a16="http://schemas.microsoft.com/office/drawing/2014/main" val="626868268"/>
                  </a:ext>
                </a:extLst>
              </a:tr>
              <a:tr h="6471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Detector 6</a:t>
                      </a:r>
                    </a:p>
                    <a:p>
                      <a:pPr algn="ctr"/>
                      <a:endParaRPr lang="it-IT" dirty="0"/>
                    </a:p>
                  </a:txBody>
                  <a:tcPr/>
                </a:tc>
                <a:tc>
                  <a:txBody>
                    <a:bodyPr/>
                    <a:lstStyle/>
                    <a:p>
                      <a:pPr algn="ctr"/>
                      <a:r>
                        <a:rPr lang="pt-BR" dirty="0">
                          <a:solidFill>
                            <a:schemeClr val="bg1"/>
                          </a:solidFill>
                        </a:rPr>
                        <a:t>720.0</a:t>
                      </a:r>
                      <a:endParaRPr lang="it-IT" dirty="0"/>
                    </a:p>
                  </a:txBody>
                  <a:tcPr/>
                </a:tc>
                <a:tc>
                  <a:txBody>
                    <a:bodyPr/>
                    <a:lstStyle/>
                    <a:p>
                      <a:pPr algn="ctr"/>
                      <a:r>
                        <a:rPr lang="pt-BR" dirty="0">
                          <a:solidFill>
                            <a:schemeClr val="bg1"/>
                          </a:solidFill>
                        </a:rPr>
                        <a:t>850.0</a:t>
                      </a:r>
                      <a:endParaRPr lang="it-IT" dirty="0"/>
                    </a:p>
                  </a:txBody>
                  <a:tcPr/>
                </a:tc>
                <a:tc>
                  <a:txBody>
                    <a:bodyPr/>
                    <a:lstStyle/>
                    <a:p>
                      <a:pPr algn="ctr"/>
                      <a:r>
                        <a:rPr lang="pt-BR" dirty="0">
                          <a:solidFill>
                            <a:schemeClr val="bg1"/>
                          </a:solidFill>
                        </a:rPr>
                        <a:t>845.4</a:t>
                      </a:r>
                      <a:endParaRPr lang="it-IT" dirty="0"/>
                    </a:p>
                  </a:txBody>
                  <a:tcPr/>
                </a:tc>
                <a:extLst>
                  <a:ext uri="{0D108BD9-81ED-4DB2-BD59-A6C34878D82A}">
                    <a16:rowId xmlns:a16="http://schemas.microsoft.com/office/drawing/2014/main" val="2032639985"/>
                  </a:ext>
                </a:extLst>
              </a:tr>
            </a:tbl>
          </a:graphicData>
        </a:graphic>
      </p:graphicFrame>
      <p:sp>
        <p:nvSpPr>
          <p:cNvPr id="13" name="CasellaDiTesto 12">
            <a:extLst>
              <a:ext uri="{FF2B5EF4-FFF2-40B4-BE49-F238E27FC236}">
                <a16:creationId xmlns:a16="http://schemas.microsoft.com/office/drawing/2014/main" id="{7F6BACEF-111B-81A3-31A3-352418B08DAD}"/>
              </a:ext>
            </a:extLst>
          </p:cNvPr>
          <p:cNvSpPr txBox="1"/>
          <p:nvPr/>
        </p:nvSpPr>
        <p:spPr>
          <a:xfrm>
            <a:off x="9045649" y="4215209"/>
            <a:ext cx="1778295" cy="646331"/>
          </a:xfrm>
          <a:prstGeom prst="rect">
            <a:avLst/>
          </a:prstGeom>
          <a:noFill/>
        </p:spPr>
        <p:txBody>
          <a:bodyPr wrap="square">
            <a:spAutoFit/>
          </a:bodyPr>
          <a:lstStyle/>
          <a:p>
            <a:r>
              <a:rPr lang="en-US" sz="1800" dirty="0">
                <a:solidFill>
                  <a:schemeClr val="bg1"/>
                </a:solidFill>
              </a:rPr>
              <a:t>For the first bin (the first row) </a:t>
            </a:r>
            <a:endParaRPr lang="it-IT" dirty="0">
              <a:solidFill>
                <a:schemeClr val="bg1"/>
              </a:solidFill>
            </a:endParaRPr>
          </a:p>
        </p:txBody>
      </p:sp>
    </p:spTree>
    <p:extLst>
      <p:ext uri="{BB962C8B-B14F-4D97-AF65-F5344CB8AC3E}">
        <p14:creationId xmlns:p14="http://schemas.microsoft.com/office/powerpoint/2010/main" val="1873670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BCC99-21FA-43BC-5C89-949678B9AFE7}"/>
            </a:ext>
          </a:extLst>
        </p:cNvPr>
        <p:cNvGrpSpPr/>
        <p:nvPr/>
      </p:nvGrpSpPr>
      <p:grpSpPr>
        <a:xfrm>
          <a:off x="0" y="0"/>
          <a:ext cx="0" cy="0"/>
          <a:chOff x="0" y="0"/>
          <a:chExt cx="0" cy="0"/>
        </a:xfrm>
      </p:grpSpPr>
      <p:sp>
        <p:nvSpPr>
          <p:cNvPr id="2" name="Titolo 2">
            <a:extLst>
              <a:ext uri="{FF2B5EF4-FFF2-40B4-BE49-F238E27FC236}">
                <a16:creationId xmlns:a16="http://schemas.microsoft.com/office/drawing/2014/main" id="{F6A91138-243E-E3AB-968F-05DFE08B31D2}"/>
              </a:ext>
            </a:extLst>
          </p:cNvPr>
          <p:cNvSpPr txBox="1">
            <a:spLocks/>
          </p:cNvSpPr>
          <p:nvPr/>
        </p:nvSpPr>
        <p:spPr>
          <a:xfrm>
            <a:off x="603596" y="120449"/>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dirty="0"/>
              <a:t>2. </a:t>
            </a:r>
            <a:r>
              <a:rPr lang="it-IT" dirty="0" err="1"/>
              <a:t>Inspecting</a:t>
            </a:r>
            <a:r>
              <a:rPr lang="it-IT" dirty="0"/>
              <a:t> the satellite data</a:t>
            </a:r>
          </a:p>
        </p:txBody>
      </p:sp>
      <p:sp>
        <p:nvSpPr>
          <p:cNvPr id="3" name="Titolo 2">
            <a:extLst>
              <a:ext uri="{FF2B5EF4-FFF2-40B4-BE49-F238E27FC236}">
                <a16:creationId xmlns:a16="http://schemas.microsoft.com/office/drawing/2014/main" id="{19E94137-F1FA-07D4-BA4C-E4159596F3F4}"/>
              </a:ext>
            </a:extLst>
          </p:cNvPr>
          <p:cNvSpPr txBox="1">
            <a:spLocks/>
          </p:cNvSpPr>
          <p:nvPr/>
        </p:nvSpPr>
        <p:spPr>
          <a:xfrm>
            <a:off x="3018904" y="639421"/>
            <a:ext cx="10873740" cy="1680205"/>
          </a:xfrm>
          <a:prstGeom prst="rect">
            <a:avLst/>
          </a:prstGeom>
        </p:spPr>
        <p:txBody>
          <a:bodyPr vert="horz" lIns="0" tIns="0" rIns="0" bIns="0" rtlCol="0" anchor="b" anchorCtr="0">
            <a:noAutofit/>
          </a:bodyPr>
          <a:lstStyle>
            <a:defPPr>
              <a:defRPr lang="it-IT"/>
            </a:defPPr>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a:lstStyle>
          <a:p>
            <a:r>
              <a:rPr lang="it-IT" sz="2800" dirty="0" err="1"/>
              <a:t>Visualizing</a:t>
            </a:r>
            <a:r>
              <a:rPr lang="it-IT" sz="2800" dirty="0"/>
              <a:t> </a:t>
            </a:r>
            <a:r>
              <a:rPr lang="it-IT" sz="2800" dirty="0" err="1"/>
              <a:t>count</a:t>
            </a:r>
            <a:r>
              <a:rPr lang="it-IT" sz="2800" dirty="0"/>
              <a:t> rates (</a:t>
            </a:r>
            <a:r>
              <a:rPr lang="it-IT" sz="2800" dirty="0" err="1"/>
              <a:t>graphically</a:t>
            </a:r>
            <a:r>
              <a:rPr lang="it-IT" sz="2800" dirty="0"/>
              <a:t>)</a:t>
            </a:r>
          </a:p>
        </p:txBody>
      </p:sp>
      <p:pic>
        <p:nvPicPr>
          <p:cNvPr id="8" name="Immagine 7" descr="Immagine che contiene testo, schermata, Diagramma, Carattere&#10;&#10;Il contenuto generato dall'IA potrebbe non essere corretto.">
            <a:extLst>
              <a:ext uri="{FF2B5EF4-FFF2-40B4-BE49-F238E27FC236}">
                <a16:creationId xmlns:a16="http://schemas.microsoft.com/office/drawing/2014/main" id="{668CD3B1-9A8B-E0AE-DAF3-F0AF5670B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44" y="2551230"/>
            <a:ext cx="6541301" cy="4025416"/>
          </a:xfrm>
          <a:prstGeom prst="rect">
            <a:avLst/>
          </a:prstGeom>
        </p:spPr>
      </p:pic>
      <p:sp>
        <p:nvSpPr>
          <p:cNvPr id="10" name="CasellaDiTesto 9">
            <a:extLst>
              <a:ext uri="{FF2B5EF4-FFF2-40B4-BE49-F238E27FC236}">
                <a16:creationId xmlns:a16="http://schemas.microsoft.com/office/drawing/2014/main" id="{00A5F147-9116-33DB-DEE0-BD8E41FCA954}"/>
              </a:ext>
            </a:extLst>
          </p:cNvPr>
          <p:cNvSpPr txBox="1"/>
          <p:nvPr/>
        </p:nvSpPr>
        <p:spPr>
          <a:xfrm>
            <a:off x="7575240" y="3264185"/>
            <a:ext cx="3295959" cy="2308324"/>
          </a:xfrm>
          <a:prstGeom prst="rect">
            <a:avLst/>
          </a:prstGeom>
          <a:noFill/>
        </p:spPr>
        <p:txBody>
          <a:bodyPr wrap="square">
            <a:spAutoFit/>
          </a:bodyPr>
          <a:lstStyle/>
          <a:p>
            <a:r>
              <a:rPr lang="it-IT" dirty="0">
                <a:solidFill>
                  <a:schemeClr val="bg1"/>
                </a:solidFill>
              </a:rPr>
              <a:t>The plot on the side shows the global distribution of the count rates, for each detector. In </a:t>
            </a:r>
            <a:r>
              <a:rPr lang="it-IT" dirty="0" err="1">
                <a:solidFill>
                  <a:schemeClr val="bg1"/>
                </a:solidFill>
              </a:rPr>
              <a:t>particular</a:t>
            </a:r>
            <a:r>
              <a:rPr lang="it-IT" dirty="0">
                <a:solidFill>
                  <a:schemeClr val="bg1"/>
                </a:solidFill>
              </a:rPr>
              <a:t>, </a:t>
            </a:r>
            <a:r>
              <a:rPr lang="it-IT" dirty="0" err="1">
                <a:solidFill>
                  <a:schemeClr val="bg1"/>
                </a:solidFill>
              </a:rPr>
              <a:t>we</a:t>
            </a:r>
            <a:r>
              <a:rPr lang="it-IT" dirty="0">
                <a:solidFill>
                  <a:schemeClr val="bg1"/>
                </a:solidFill>
              </a:rPr>
              <a:t> can </a:t>
            </a:r>
            <a:r>
              <a:rPr lang="it-IT" dirty="0" err="1">
                <a:solidFill>
                  <a:schemeClr val="bg1"/>
                </a:solidFill>
              </a:rPr>
              <a:t>see</a:t>
            </a:r>
            <a:r>
              <a:rPr lang="it-IT" dirty="0">
                <a:solidFill>
                  <a:schemeClr val="bg1"/>
                </a:solidFill>
              </a:rPr>
              <a:t> </a:t>
            </a:r>
            <a:r>
              <a:rPr lang="it-IT" dirty="0" err="1">
                <a:solidFill>
                  <a:schemeClr val="bg1"/>
                </a:solidFill>
              </a:rPr>
              <a:t>how</a:t>
            </a:r>
            <a:r>
              <a:rPr lang="it-IT" dirty="0">
                <a:solidFill>
                  <a:schemeClr val="bg1"/>
                </a:solidFill>
              </a:rPr>
              <a:t> the </a:t>
            </a:r>
            <a:r>
              <a:rPr lang="it-IT" b="1" dirty="0">
                <a:solidFill>
                  <a:schemeClr val="bg1"/>
                </a:solidFill>
              </a:rPr>
              <a:t>first </a:t>
            </a:r>
            <a:r>
              <a:rPr lang="it-IT" b="1" dirty="0" err="1">
                <a:solidFill>
                  <a:schemeClr val="bg1"/>
                </a:solidFill>
              </a:rPr>
              <a:t>two</a:t>
            </a:r>
            <a:r>
              <a:rPr lang="it-IT" b="1" dirty="0">
                <a:solidFill>
                  <a:schemeClr val="bg1"/>
                </a:solidFill>
              </a:rPr>
              <a:t> </a:t>
            </a:r>
            <a:r>
              <a:rPr lang="it-IT" dirty="0">
                <a:solidFill>
                  <a:schemeClr val="bg1"/>
                </a:solidFill>
              </a:rPr>
              <a:t>detectors </a:t>
            </a:r>
            <a:r>
              <a:rPr lang="it-IT" dirty="0" err="1">
                <a:solidFill>
                  <a:schemeClr val="bg1"/>
                </a:solidFill>
              </a:rPr>
              <a:t>behave</a:t>
            </a:r>
            <a:r>
              <a:rPr lang="it-IT" dirty="0">
                <a:solidFill>
                  <a:schemeClr val="bg1"/>
                </a:solidFill>
              </a:rPr>
              <a:t> </a:t>
            </a:r>
            <a:r>
              <a:rPr lang="it-IT" dirty="0" err="1">
                <a:solidFill>
                  <a:schemeClr val="bg1"/>
                </a:solidFill>
              </a:rPr>
              <a:t>similarly</a:t>
            </a:r>
            <a:r>
              <a:rPr lang="it-IT" dirty="0">
                <a:solidFill>
                  <a:schemeClr val="bg1"/>
                </a:solidFill>
              </a:rPr>
              <a:t>, </a:t>
            </a:r>
            <a:r>
              <a:rPr lang="it-IT" dirty="0" err="1">
                <a:solidFill>
                  <a:schemeClr val="bg1"/>
                </a:solidFill>
              </a:rPr>
              <a:t>having</a:t>
            </a:r>
            <a:r>
              <a:rPr lang="it-IT" dirty="0">
                <a:solidFill>
                  <a:schemeClr val="bg1"/>
                </a:solidFill>
              </a:rPr>
              <a:t> a </a:t>
            </a:r>
            <a:r>
              <a:rPr lang="it-IT" b="1" dirty="0" err="1">
                <a:solidFill>
                  <a:schemeClr val="bg1"/>
                </a:solidFill>
              </a:rPr>
              <a:t>mean</a:t>
            </a:r>
            <a:r>
              <a:rPr lang="it-IT" b="1" dirty="0">
                <a:solidFill>
                  <a:schemeClr val="bg1"/>
                </a:solidFill>
              </a:rPr>
              <a:t> count </a:t>
            </a:r>
            <a:r>
              <a:rPr lang="it-IT" dirty="0">
                <a:solidFill>
                  <a:schemeClr val="bg1"/>
                </a:solidFill>
              </a:rPr>
              <a:t>rate a bit </a:t>
            </a:r>
            <a:r>
              <a:rPr lang="it-IT" b="1" dirty="0" err="1">
                <a:solidFill>
                  <a:schemeClr val="bg1"/>
                </a:solidFill>
              </a:rPr>
              <a:t>higher</a:t>
            </a:r>
            <a:r>
              <a:rPr lang="it-IT" dirty="0">
                <a:solidFill>
                  <a:schemeClr val="bg1"/>
                </a:solidFill>
              </a:rPr>
              <a:t> </a:t>
            </a:r>
            <a:r>
              <a:rPr lang="it-IT" dirty="0" err="1">
                <a:solidFill>
                  <a:schemeClr val="bg1"/>
                </a:solidFill>
              </a:rPr>
              <a:t>than</a:t>
            </a:r>
            <a:r>
              <a:rPr lang="it-IT" dirty="0">
                <a:solidFill>
                  <a:schemeClr val="bg1"/>
                </a:solidFill>
              </a:rPr>
              <a:t> the one for the </a:t>
            </a:r>
            <a:r>
              <a:rPr lang="it-IT" dirty="0" err="1">
                <a:solidFill>
                  <a:schemeClr val="bg1"/>
                </a:solidFill>
              </a:rPr>
              <a:t>other</a:t>
            </a:r>
            <a:r>
              <a:rPr lang="it-IT" dirty="0">
                <a:solidFill>
                  <a:schemeClr val="bg1"/>
                </a:solidFill>
              </a:rPr>
              <a:t> detectors.</a:t>
            </a:r>
          </a:p>
        </p:txBody>
      </p:sp>
    </p:spTree>
    <p:extLst>
      <p:ext uri="{BB962C8B-B14F-4D97-AF65-F5344CB8AC3E}">
        <p14:creationId xmlns:p14="http://schemas.microsoft.com/office/powerpoint/2010/main" val="490406065"/>
      </p:ext>
    </p:extLst>
  </p:cSld>
  <p:clrMapOvr>
    <a:masterClrMapping/>
  </p:clrMapOvr>
</p:sld>
</file>

<file path=ppt/theme/theme1.xml><?xml version="1.0" encoding="utf-8"?>
<a:theme xmlns:a="http://schemas.openxmlformats.org/drawingml/2006/main" name="Personalizzata">
  <a:themeElements>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4_TF78853419_Win32" id="{3ED6E92A-08EA-49C8-8CDD-3C359BC72750}" vid="{18A8D122-DF74-4B77-85CD-55A103CD41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c5ea1a3-3caf-458d-8685-905c9b64876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9A6EEB04665342B6AC1ABB13D85F39" ma:contentTypeVersion="11" ma:contentTypeDescription="Create a new document." ma:contentTypeScope="" ma:versionID="2cfe2bc809ebd6c2c9662d9ce764be55">
  <xsd:schema xmlns:xsd="http://www.w3.org/2001/XMLSchema" xmlns:xs="http://www.w3.org/2001/XMLSchema" xmlns:p="http://schemas.microsoft.com/office/2006/metadata/properties" xmlns:ns3="bc5ea1a3-3caf-458d-8685-905c9b648767" xmlns:ns4="fff33dad-8391-40e0-8135-5dc79e6788c7" targetNamespace="http://schemas.microsoft.com/office/2006/metadata/properties" ma:root="true" ma:fieldsID="1c8bce720499d0bf8cf115fb4b74affd" ns3:_="" ns4:_="">
    <xsd:import namespace="bc5ea1a3-3caf-458d-8685-905c9b648767"/>
    <xsd:import namespace="fff33dad-8391-40e0-8135-5dc79e6788c7"/>
    <xsd:element name="properties">
      <xsd:complexType>
        <xsd:sequence>
          <xsd:element name="documentManagement">
            <xsd:complexType>
              <xsd:all>
                <xsd:element ref="ns3:_activity" minOccurs="0"/>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4:SharingHintHash" minOccurs="0"/>
                <xsd:element ref="ns3:MediaServiceDateTake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5ea1a3-3caf-458d-8685-905c9b648767"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f33dad-8391-40e0-8135-5dc79e6788c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B194E-8B30-4377-8C59-ECFB902D2A26}">
  <ds:schemaRefs>
    <ds:schemaRef ds:uri="http://purl.org/dc/dcmitype/"/>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bc5ea1a3-3caf-458d-8685-905c9b648767"/>
    <ds:schemaRef ds:uri="fff33dad-8391-40e0-8135-5dc79e6788c7"/>
    <ds:schemaRef ds:uri="http://purl.org/dc/elements/1.1/"/>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AEFA213F-15CE-40F9-B146-34145929E0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5ea1a3-3caf-458d-8685-905c9b648767"/>
    <ds:schemaRef ds:uri="fff33dad-8391-40e0-8135-5dc79e6788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KANs, an intro</Template>
  <TotalTime>9279</TotalTime>
  <Words>2965</Words>
  <Application>Microsoft Office PowerPoint</Application>
  <PresentationFormat>Widescreen</PresentationFormat>
  <Paragraphs>282</Paragraphs>
  <Slides>35</Slides>
  <Notes>35</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35</vt:i4>
      </vt:variant>
    </vt:vector>
  </HeadingPairs>
  <TitlesOfParts>
    <vt:vector size="42" baseType="lpstr">
      <vt:lpstr>Arial</vt:lpstr>
      <vt:lpstr>Calibri</vt:lpstr>
      <vt:lpstr>Cambria Math</vt:lpstr>
      <vt:lpstr>Courier New</vt:lpstr>
      <vt:lpstr>Franklin Gothic Book</vt:lpstr>
      <vt:lpstr>Franklin Gothic Demi</vt:lpstr>
      <vt:lpstr>Personalizzata</vt:lpstr>
      <vt:lpstr>An interpretable Neuro-probabilistic Regressor</vt:lpstr>
      <vt:lpstr>Index</vt:lpstr>
      <vt:lpstr>1. Project goals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Tommaso Perniola - tommaso.perniola@studio.unibo.it</dc:creator>
  <cp:lastModifiedBy>Tommaso Perniola - tommaso.perniola@studio.unibo.it</cp:lastModifiedBy>
  <cp:revision>11</cp:revision>
  <dcterms:created xsi:type="dcterms:W3CDTF">2025-11-10T10:21:52Z</dcterms:created>
  <dcterms:modified xsi:type="dcterms:W3CDTF">2025-11-18T10:59:38Z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0x010100BF9A6EEB04665342B6AC1ABB13D85F39</vt:lpwstr>
  </property>
</Properties>
</file>